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6" r:id="rId2"/>
    <p:sldId id="278" r:id="rId3"/>
    <p:sldId id="304" r:id="rId4"/>
    <p:sldId id="306" r:id="rId5"/>
    <p:sldId id="315" r:id="rId6"/>
    <p:sldId id="314" r:id="rId7"/>
    <p:sldId id="316" r:id="rId8"/>
    <p:sldId id="317" r:id="rId9"/>
    <p:sldId id="318" r:id="rId10"/>
    <p:sldId id="319" r:id="rId11"/>
    <p:sldId id="320" r:id="rId12"/>
    <p:sldId id="305" r:id="rId13"/>
    <p:sldId id="279" r:id="rId14"/>
    <p:sldId id="280" r:id="rId15"/>
    <p:sldId id="298" r:id="rId16"/>
    <p:sldId id="299" r:id="rId17"/>
    <p:sldId id="301" r:id="rId18"/>
    <p:sldId id="300" r:id="rId19"/>
    <p:sldId id="302" r:id="rId20"/>
    <p:sldId id="303"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el" initials="J" lastIdx="1" clrIdx="0">
    <p:extLst>
      <p:ext uri="{19B8F6BF-5375-455C-9EA6-DF929625EA0E}">
        <p15:presenceInfo xmlns:p15="http://schemas.microsoft.com/office/powerpoint/2012/main" userId="Jo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C3D5"/>
    <a:srgbClr val="FF0066"/>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64"/>
    <p:restoredTop sz="94694"/>
  </p:normalViewPr>
  <p:slideViewPr>
    <p:cSldViewPr snapToGrid="0">
      <p:cViewPr varScale="1">
        <p:scale>
          <a:sx n="105" d="100"/>
          <a:sy n="105" d="100"/>
        </p:scale>
        <p:origin x="15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283E50-7660-EA4D-86B1-42F3065D76C7}" type="datetimeFigureOut">
              <a:rPr lang="fr-FR" smtClean="0"/>
              <a:t>23/09/2024</a:t>
            </a:fld>
            <a:endParaRPr lang="fr-FR"/>
          </a:p>
        </p:txBody>
      </p:sp>
      <p:sp>
        <p:nvSpPr>
          <p:cNvPr id="4" name="Espace réservé de l'image des diapositives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8C60BB-FC18-E54A-9D5A-D8F75E861099}" type="slidenum">
              <a:rPr lang="fr-FR" smtClean="0"/>
              <a:t>‹N°›</a:t>
            </a:fld>
            <a:endParaRPr lang="fr-FR"/>
          </a:p>
        </p:txBody>
      </p:sp>
    </p:spTree>
    <p:extLst>
      <p:ext uri="{BB962C8B-B14F-4D97-AF65-F5344CB8AC3E}">
        <p14:creationId xmlns:p14="http://schemas.microsoft.com/office/powerpoint/2010/main" val="2673471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4</a:t>
            </a:fld>
            <a:endParaRPr lang="fr-FR"/>
          </a:p>
        </p:txBody>
      </p:sp>
    </p:spTree>
    <p:extLst>
      <p:ext uri="{BB962C8B-B14F-4D97-AF65-F5344CB8AC3E}">
        <p14:creationId xmlns:p14="http://schemas.microsoft.com/office/powerpoint/2010/main" val="1476658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14</a:t>
            </a:fld>
            <a:endParaRPr lang="fr-FR"/>
          </a:p>
        </p:txBody>
      </p:sp>
    </p:spTree>
    <p:extLst>
      <p:ext uri="{BB962C8B-B14F-4D97-AF65-F5344CB8AC3E}">
        <p14:creationId xmlns:p14="http://schemas.microsoft.com/office/powerpoint/2010/main" val="1846915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15</a:t>
            </a:fld>
            <a:endParaRPr lang="fr-FR"/>
          </a:p>
        </p:txBody>
      </p:sp>
    </p:spTree>
    <p:extLst>
      <p:ext uri="{BB962C8B-B14F-4D97-AF65-F5344CB8AC3E}">
        <p14:creationId xmlns:p14="http://schemas.microsoft.com/office/powerpoint/2010/main" val="7717035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16</a:t>
            </a:fld>
            <a:endParaRPr lang="fr-FR"/>
          </a:p>
        </p:txBody>
      </p:sp>
    </p:spTree>
    <p:extLst>
      <p:ext uri="{BB962C8B-B14F-4D97-AF65-F5344CB8AC3E}">
        <p14:creationId xmlns:p14="http://schemas.microsoft.com/office/powerpoint/2010/main" val="1632911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17</a:t>
            </a:fld>
            <a:endParaRPr lang="fr-FR"/>
          </a:p>
        </p:txBody>
      </p:sp>
    </p:spTree>
    <p:extLst>
      <p:ext uri="{BB962C8B-B14F-4D97-AF65-F5344CB8AC3E}">
        <p14:creationId xmlns:p14="http://schemas.microsoft.com/office/powerpoint/2010/main" val="265744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18</a:t>
            </a:fld>
            <a:endParaRPr lang="fr-FR"/>
          </a:p>
        </p:txBody>
      </p:sp>
    </p:spTree>
    <p:extLst>
      <p:ext uri="{BB962C8B-B14F-4D97-AF65-F5344CB8AC3E}">
        <p14:creationId xmlns:p14="http://schemas.microsoft.com/office/powerpoint/2010/main" val="4202390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19</a:t>
            </a:fld>
            <a:endParaRPr lang="fr-FR"/>
          </a:p>
        </p:txBody>
      </p:sp>
    </p:spTree>
    <p:extLst>
      <p:ext uri="{BB962C8B-B14F-4D97-AF65-F5344CB8AC3E}">
        <p14:creationId xmlns:p14="http://schemas.microsoft.com/office/powerpoint/2010/main" val="1917233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Jean S’assurer que tout le monde a reçu le CR </a:t>
            </a:r>
          </a:p>
          <a:p>
            <a:r>
              <a:rPr lang="fr-FR" dirty="0"/>
              <a:t>Ne pas passer de temps !!</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20</a:t>
            </a:fld>
            <a:endParaRPr lang="fr-FR"/>
          </a:p>
        </p:txBody>
      </p:sp>
    </p:spTree>
    <p:extLst>
      <p:ext uri="{BB962C8B-B14F-4D97-AF65-F5344CB8AC3E}">
        <p14:creationId xmlns:p14="http://schemas.microsoft.com/office/powerpoint/2010/main" val="2256463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5</a:t>
            </a:fld>
            <a:endParaRPr lang="fr-FR"/>
          </a:p>
        </p:txBody>
      </p:sp>
    </p:spTree>
    <p:extLst>
      <p:ext uri="{BB962C8B-B14F-4D97-AF65-F5344CB8AC3E}">
        <p14:creationId xmlns:p14="http://schemas.microsoft.com/office/powerpoint/2010/main" val="2278351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6</a:t>
            </a:fld>
            <a:endParaRPr lang="fr-FR"/>
          </a:p>
        </p:txBody>
      </p:sp>
    </p:spTree>
    <p:extLst>
      <p:ext uri="{BB962C8B-B14F-4D97-AF65-F5344CB8AC3E}">
        <p14:creationId xmlns:p14="http://schemas.microsoft.com/office/powerpoint/2010/main" val="1764142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7</a:t>
            </a:fld>
            <a:endParaRPr lang="fr-FR"/>
          </a:p>
        </p:txBody>
      </p:sp>
    </p:spTree>
    <p:extLst>
      <p:ext uri="{BB962C8B-B14F-4D97-AF65-F5344CB8AC3E}">
        <p14:creationId xmlns:p14="http://schemas.microsoft.com/office/powerpoint/2010/main" val="267874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8</a:t>
            </a:fld>
            <a:endParaRPr lang="fr-FR"/>
          </a:p>
        </p:txBody>
      </p:sp>
    </p:spTree>
    <p:extLst>
      <p:ext uri="{BB962C8B-B14F-4D97-AF65-F5344CB8AC3E}">
        <p14:creationId xmlns:p14="http://schemas.microsoft.com/office/powerpoint/2010/main" val="258603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9</a:t>
            </a:fld>
            <a:endParaRPr lang="fr-FR"/>
          </a:p>
        </p:txBody>
      </p:sp>
    </p:spTree>
    <p:extLst>
      <p:ext uri="{BB962C8B-B14F-4D97-AF65-F5344CB8AC3E}">
        <p14:creationId xmlns:p14="http://schemas.microsoft.com/office/powerpoint/2010/main" val="2736446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10</a:t>
            </a:fld>
            <a:endParaRPr lang="fr-FR"/>
          </a:p>
        </p:txBody>
      </p:sp>
    </p:spTree>
    <p:extLst>
      <p:ext uri="{BB962C8B-B14F-4D97-AF65-F5344CB8AC3E}">
        <p14:creationId xmlns:p14="http://schemas.microsoft.com/office/powerpoint/2010/main" val="2830849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11</a:t>
            </a:fld>
            <a:endParaRPr lang="fr-FR"/>
          </a:p>
        </p:txBody>
      </p:sp>
    </p:spTree>
    <p:extLst>
      <p:ext uri="{BB962C8B-B14F-4D97-AF65-F5344CB8AC3E}">
        <p14:creationId xmlns:p14="http://schemas.microsoft.com/office/powerpoint/2010/main" val="653837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Intervenant Joël  Jean Vote</a:t>
            </a:r>
          </a:p>
        </p:txBody>
      </p:sp>
      <p:sp>
        <p:nvSpPr>
          <p:cNvPr id="4" name="Espace réservé du numéro de diapositive 3"/>
          <p:cNvSpPr>
            <a:spLocks noGrp="1"/>
          </p:cNvSpPr>
          <p:nvPr>
            <p:ph type="sldNum" sz="quarter" idx="5"/>
          </p:nvPr>
        </p:nvSpPr>
        <p:spPr/>
        <p:txBody>
          <a:bodyPr/>
          <a:lstStyle/>
          <a:p>
            <a:fld id="{8F8C60BB-FC18-E54A-9D5A-D8F75E861099}" type="slidenum">
              <a:rPr lang="fr-FR" smtClean="0"/>
              <a:t>13</a:t>
            </a:fld>
            <a:endParaRPr lang="fr-FR"/>
          </a:p>
        </p:txBody>
      </p:sp>
    </p:spTree>
    <p:extLst>
      <p:ext uri="{BB962C8B-B14F-4D97-AF65-F5344CB8AC3E}">
        <p14:creationId xmlns:p14="http://schemas.microsoft.com/office/powerpoint/2010/main" val="788071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lvl1pPr>
          </a:lstStyle>
          <a:p>
            <a:fld id="{3CD7672F-00B0-4E2E-A258-914D928DCAC9}" type="datetime1">
              <a:rPr lang="fr-FR" smtClean="0"/>
              <a:t>23/09/2024</a:t>
            </a:fld>
            <a:endParaRPr lang="fr-FR" dirty="0"/>
          </a:p>
        </p:txBody>
      </p:sp>
      <p:sp>
        <p:nvSpPr>
          <p:cNvPr id="5" name="Footer Placeholder 4"/>
          <p:cNvSpPr>
            <a:spLocks noGrp="1"/>
          </p:cNvSpPr>
          <p:nvPr>
            <p:ph type="ftr" sz="quarter" idx="11"/>
          </p:nvPr>
        </p:nvSpPr>
        <p:spPr/>
        <p:txBody>
          <a:bodyPr/>
          <a:lstStyle/>
          <a:p>
            <a:r>
              <a:rPr lang="fr-FR"/>
              <a:t>enquête Juin 2024</a:t>
            </a:r>
          </a:p>
        </p:txBody>
      </p:sp>
      <p:sp>
        <p:nvSpPr>
          <p:cNvPr id="6" name="Slide Number Placeholder 5"/>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1057804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B0EF5C-E46B-4DC6-AFD9-B108153B98CB}" type="datetime1">
              <a:rPr lang="fr-FR" smtClean="0"/>
              <a:t>23/09/2024</a:t>
            </a:fld>
            <a:endParaRPr lang="fr-FR"/>
          </a:p>
        </p:txBody>
      </p:sp>
      <p:sp>
        <p:nvSpPr>
          <p:cNvPr id="5" name="Footer Placeholder 4"/>
          <p:cNvSpPr>
            <a:spLocks noGrp="1"/>
          </p:cNvSpPr>
          <p:nvPr>
            <p:ph type="ftr" sz="quarter" idx="11"/>
          </p:nvPr>
        </p:nvSpPr>
        <p:spPr/>
        <p:txBody>
          <a:bodyPr/>
          <a:lstStyle/>
          <a:p>
            <a:r>
              <a:rPr lang="fr-FR"/>
              <a:t>enquête Juin 2024</a:t>
            </a:r>
          </a:p>
        </p:txBody>
      </p:sp>
      <p:sp>
        <p:nvSpPr>
          <p:cNvPr id="6" name="Slide Number Placeholder 5"/>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4013013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879EA7-98F6-473E-BA86-62A0EDB4E4E7}" type="datetime1">
              <a:rPr lang="fr-FR" smtClean="0"/>
              <a:t>23/09/2024</a:t>
            </a:fld>
            <a:endParaRPr lang="fr-FR"/>
          </a:p>
        </p:txBody>
      </p:sp>
      <p:sp>
        <p:nvSpPr>
          <p:cNvPr id="5" name="Footer Placeholder 4"/>
          <p:cNvSpPr>
            <a:spLocks noGrp="1"/>
          </p:cNvSpPr>
          <p:nvPr>
            <p:ph type="ftr" sz="quarter" idx="11"/>
          </p:nvPr>
        </p:nvSpPr>
        <p:spPr/>
        <p:txBody>
          <a:bodyPr/>
          <a:lstStyle/>
          <a:p>
            <a:r>
              <a:rPr lang="fr-FR"/>
              <a:t>enquête Juin 2024</a:t>
            </a:r>
          </a:p>
        </p:txBody>
      </p:sp>
      <p:sp>
        <p:nvSpPr>
          <p:cNvPr id="6" name="Slide Number Placeholder 5"/>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2767684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FCBC1CE-6AA2-43D3-A675-B6094F9E128B}" type="datetime1">
              <a:rPr lang="fr-FR" smtClean="0"/>
              <a:t>23/09/2024</a:t>
            </a:fld>
            <a:endParaRPr lang="fr-FR"/>
          </a:p>
        </p:txBody>
      </p:sp>
      <p:sp>
        <p:nvSpPr>
          <p:cNvPr id="5" name="Footer Placeholder 4"/>
          <p:cNvSpPr>
            <a:spLocks noGrp="1"/>
          </p:cNvSpPr>
          <p:nvPr>
            <p:ph type="ftr" sz="quarter" idx="11"/>
          </p:nvPr>
        </p:nvSpPr>
        <p:spPr/>
        <p:txBody>
          <a:bodyPr/>
          <a:lstStyle/>
          <a:p>
            <a:r>
              <a:rPr lang="fr-FR"/>
              <a:t>enquête Juin 2024</a:t>
            </a:r>
          </a:p>
        </p:txBody>
      </p:sp>
      <p:sp>
        <p:nvSpPr>
          <p:cNvPr id="6" name="Slide Number Placeholder 5"/>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191501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1C3A5CF-CA53-4DBC-9585-9FFE7DAF953E}" type="datetime1">
              <a:rPr lang="fr-FR" smtClean="0"/>
              <a:t>23/09/2024</a:t>
            </a:fld>
            <a:endParaRPr lang="fr-FR"/>
          </a:p>
        </p:txBody>
      </p:sp>
      <p:sp>
        <p:nvSpPr>
          <p:cNvPr id="5" name="Footer Placeholder 4"/>
          <p:cNvSpPr>
            <a:spLocks noGrp="1"/>
          </p:cNvSpPr>
          <p:nvPr>
            <p:ph type="ftr" sz="quarter" idx="11"/>
          </p:nvPr>
        </p:nvSpPr>
        <p:spPr/>
        <p:txBody>
          <a:bodyPr/>
          <a:lstStyle/>
          <a:p>
            <a:r>
              <a:rPr lang="fr-FR"/>
              <a:t>enquête Juin 2024</a:t>
            </a:r>
          </a:p>
        </p:txBody>
      </p:sp>
      <p:sp>
        <p:nvSpPr>
          <p:cNvPr id="6" name="Slide Number Placeholder 5"/>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295828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71C5E9A-E884-4DCE-B349-31263E5B29DB}" type="datetime1">
              <a:rPr lang="fr-FR" smtClean="0"/>
              <a:t>23/09/2024</a:t>
            </a:fld>
            <a:endParaRPr lang="fr-FR"/>
          </a:p>
        </p:txBody>
      </p:sp>
      <p:sp>
        <p:nvSpPr>
          <p:cNvPr id="6" name="Footer Placeholder 5"/>
          <p:cNvSpPr>
            <a:spLocks noGrp="1"/>
          </p:cNvSpPr>
          <p:nvPr>
            <p:ph type="ftr" sz="quarter" idx="11"/>
          </p:nvPr>
        </p:nvSpPr>
        <p:spPr/>
        <p:txBody>
          <a:bodyPr/>
          <a:lstStyle/>
          <a:p>
            <a:r>
              <a:rPr lang="fr-FR"/>
              <a:t>enquête Juin 2024</a:t>
            </a:r>
          </a:p>
        </p:txBody>
      </p:sp>
      <p:sp>
        <p:nvSpPr>
          <p:cNvPr id="7" name="Slide Number Placeholder 6"/>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69664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CEDC3DA-3EEA-497D-A4ED-934332C0E08C}" type="datetime1">
              <a:rPr lang="fr-FR" smtClean="0"/>
              <a:t>23/09/2024</a:t>
            </a:fld>
            <a:endParaRPr lang="fr-FR"/>
          </a:p>
        </p:txBody>
      </p:sp>
      <p:sp>
        <p:nvSpPr>
          <p:cNvPr id="8" name="Footer Placeholder 7"/>
          <p:cNvSpPr>
            <a:spLocks noGrp="1"/>
          </p:cNvSpPr>
          <p:nvPr>
            <p:ph type="ftr" sz="quarter" idx="11"/>
          </p:nvPr>
        </p:nvSpPr>
        <p:spPr/>
        <p:txBody>
          <a:bodyPr/>
          <a:lstStyle/>
          <a:p>
            <a:r>
              <a:rPr lang="fr-FR"/>
              <a:t>enquête Juin 2024</a:t>
            </a:r>
          </a:p>
        </p:txBody>
      </p:sp>
      <p:sp>
        <p:nvSpPr>
          <p:cNvPr id="9" name="Slide Number Placeholder 8"/>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2376911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44DEC66-6901-4D33-8D13-9B98F64C50A7}" type="datetime1">
              <a:rPr lang="fr-FR" smtClean="0"/>
              <a:t>23/09/2024</a:t>
            </a:fld>
            <a:endParaRPr lang="fr-FR"/>
          </a:p>
        </p:txBody>
      </p:sp>
      <p:sp>
        <p:nvSpPr>
          <p:cNvPr id="4" name="Footer Placeholder 3"/>
          <p:cNvSpPr>
            <a:spLocks noGrp="1"/>
          </p:cNvSpPr>
          <p:nvPr>
            <p:ph type="ftr" sz="quarter" idx="11"/>
          </p:nvPr>
        </p:nvSpPr>
        <p:spPr/>
        <p:txBody>
          <a:bodyPr/>
          <a:lstStyle/>
          <a:p>
            <a:r>
              <a:rPr lang="fr-FR"/>
              <a:t>enquête Juin 2024</a:t>
            </a:r>
          </a:p>
        </p:txBody>
      </p:sp>
      <p:sp>
        <p:nvSpPr>
          <p:cNvPr id="5" name="Slide Number Placeholder 4"/>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1851043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B1005-E64D-4E89-BF42-F2BD10B19F30}" type="datetime1">
              <a:rPr lang="fr-FR" smtClean="0"/>
              <a:t>23/09/2024</a:t>
            </a:fld>
            <a:endParaRPr lang="fr-FR"/>
          </a:p>
        </p:txBody>
      </p:sp>
      <p:sp>
        <p:nvSpPr>
          <p:cNvPr id="3" name="Footer Placeholder 2"/>
          <p:cNvSpPr>
            <a:spLocks noGrp="1"/>
          </p:cNvSpPr>
          <p:nvPr>
            <p:ph type="ftr" sz="quarter" idx="11"/>
          </p:nvPr>
        </p:nvSpPr>
        <p:spPr/>
        <p:txBody>
          <a:bodyPr/>
          <a:lstStyle/>
          <a:p>
            <a:r>
              <a:rPr lang="fr-FR"/>
              <a:t>enquête Juin 2024</a:t>
            </a:r>
          </a:p>
        </p:txBody>
      </p:sp>
      <p:sp>
        <p:nvSpPr>
          <p:cNvPr id="4" name="Slide Number Placeholder 3"/>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513246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8F6A25-85D9-4115-8A4A-1B7992B5114A}" type="datetime1">
              <a:rPr lang="fr-FR" smtClean="0"/>
              <a:t>23/09/2024</a:t>
            </a:fld>
            <a:endParaRPr lang="fr-FR"/>
          </a:p>
        </p:txBody>
      </p:sp>
      <p:sp>
        <p:nvSpPr>
          <p:cNvPr id="6" name="Footer Placeholder 5"/>
          <p:cNvSpPr>
            <a:spLocks noGrp="1"/>
          </p:cNvSpPr>
          <p:nvPr>
            <p:ph type="ftr" sz="quarter" idx="11"/>
          </p:nvPr>
        </p:nvSpPr>
        <p:spPr/>
        <p:txBody>
          <a:bodyPr/>
          <a:lstStyle/>
          <a:p>
            <a:r>
              <a:rPr lang="fr-FR"/>
              <a:t>enquête Juin 2024</a:t>
            </a:r>
          </a:p>
        </p:txBody>
      </p:sp>
      <p:sp>
        <p:nvSpPr>
          <p:cNvPr id="7" name="Slide Number Placeholder 6"/>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407820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97D1817-F986-4936-BBD2-6E89E0100A58}" type="datetime1">
              <a:rPr lang="fr-FR" smtClean="0"/>
              <a:t>23/09/2024</a:t>
            </a:fld>
            <a:endParaRPr lang="fr-FR"/>
          </a:p>
        </p:txBody>
      </p:sp>
      <p:sp>
        <p:nvSpPr>
          <p:cNvPr id="6" name="Footer Placeholder 5"/>
          <p:cNvSpPr>
            <a:spLocks noGrp="1"/>
          </p:cNvSpPr>
          <p:nvPr>
            <p:ph type="ftr" sz="quarter" idx="11"/>
          </p:nvPr>
        </p:nvSpPr>
        <p:spPr/>
        <p:txBody>
          <a:bodyPr/>
          <a:lstStyle/>
          <a:p>
            <a:r>
              <a:rPr lang="fr-FR"/>
              <a:t>enquête Juin 2024</a:t>
            </a:r>
          </a:p>
        </p:txBody>
      </p:sp>
      <p:sp>
        <p:nvSpPr>
          <p:cNvPr id="7" name="Slide Number Placeholder 6"/>
          <p:cNvSpPr>
            <a:spLocks noGrp="1"/>
          </p:cNvSpPr>
          <p:nvPr>
            <p:ph type="sldNum" sz="quarter" idx="12"/>
          </p:nvPr>
        </p:nvSpPr>
        <p:spPr/>
        <p:txBody>
          <a:bodyPr/>
          <a:lstStyle/>
          <a:p>
            <a:fld id="{FFEABA99-3984-A34D-9207-E19345E045D8}" type="slidenum">
              <a:rPr lang="fr-FR" smtClean="0"/>
              <a:t>‹N°›</a:t>
            </a:fld>
            <a:endParaRPr lang="fr-FR"/>
          </a:p>
        </p:txBody>
      </p:sp>
    </p:spTree>
    <p:extLst>
      <p:ext uri="{BB962C8B-B14F-4D97-AF65-F5344CB8AC3E}">
        <p14:creationId xmlns:p14="http://schemas.microsoft.com/office/powerpoint/2010/main" val="2419294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00ED8-502E-41F6-B78D-DBDA24382998}" type="datetime1">
              <a:rPr lang="fr-FR" smtClean="0"/>
              <a:t>23/09/2024</a:t>
            </a:fld>
            <a:endParaRPr lang="fr-FR"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enquête Juin 2024</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ABA99-3984-A34D-9207-E19345E045D8}" type="slidenum">
              <a:rPr lang="fr-FR" smtClean="0"/>
              <a:pPr/>
              <a:t>‹N°›</a:t>
            </a:fld>
            <a:endParaRPr lang="fr-FR" dirty="0"/>
          </a:p>
        </p:txBody>
      </p:sp>
    </p:spTree>
    <p:extLst>
      <p:ext uri="{BB962C8B-B14F-4D97-AF65-F5344CB8AC3E}">
        <p14:creationId xmlns:p14="http://schemas.microsoft.com/office/powerpoint/2010/main" val="3828085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ocshapegroup8">
            <a:extLst>
              <a:ext uri="{FF2B5EF4-FFF2-40B4-BE49-F238E27FC236}">
                <a16:creationId xmlns:a16="http://schemas.microsoft.com/office/drawing/2014/main" id="{9F909172-4165-D2DA-BD1F-A4872E8441C1}"/>
              </a:ext>
            </a:extLst>
          </p:cNvPr>
          <p:cNvGrpSpPr>
            <a:grpSpLocks/>
          </p:cNvGrpSpPr>
          <p:nvPr/>
        </p:nvGrpSpPr>
        <p:grpSpPr bwMode="auto">
          <a:xfrm>
            <a:off x="841248" y="2722879"/>
            <a:ext cx="8299016" cy="1927497"/>
            <a:chOff x="720" y="177"/>
            <a:chExt cx="10626" cy="2224"/>
          </a:xfrm>
        </p:grpSpPr>
        <p:pic>
          <p:nvPicPr>
            <p:cNvPr id="5" name="docshape9">
              <a:extLst>
                <a:ext uri="{FF2B5EF4-FFF2-40B4-BE49-F238E27FC236}">
                  <a16:creationId xmlns:a16="http://schemas.microsoft.com/office/drawing/2014/main" id="{6C8A6805-23DF-A380-600E-DD367AB51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 y="187"/>
              <a:ext cx="10466" cy="2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CC14C3BD-8670-A857-5325-18652B598305}"/>
                </a:ext>
              </a:extLst>
            </p:cNvPr>
            <p:cNvSpPr txBox="1">
              <a:spLocks noChangeArrowheads="1"/>
            </p:cNvSpPr>
            <p:nvPr/>
          </p:nvSpPr>
          <p:spPr bwMode="auto">
            <a:xfrm>
              <a:off x="880"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r>
                <a:rPr lang="fr-FR" sz="4000" b="1" dirty="0">
                  <a:solidFill>
                    <a:schemeClr val="bg1"/>
                  </a:solidFill>
                  <a:effectLst/>
                  <a:latin typeface="Dosis" pitchFamily="2" charset="77"/>
                  <a:ea typeface="Roboto-Medium"/>
                  <a:cs typeface="Roboto-Medium"/>
                </a:rPr>
                <a:t>EPUDF Pays d’Aubagne et de l’Etoile</a:t>
              </a:r>
            </a:p>
            <a:p>
              <a:pPr marL="180340" marR="274320" algn="ctr">
                <a:spcAft>
                  <a:spcPts val="0"/>
                </a:spcAft>
              </a:pPr>
              <a:r>
                <a:rPr lang="fr-FR" sz="4000" b="1" dirty="0">
                  <a:solidFill>
                    <a:schemeClr val="bg1"/>
                  </a:solidFill>
                  <a:latin typeface="Dosis" pitchFamily="2" charset="77"/>
                  <a:ea typeface="Roboto-Medium"/>
                  <a:cs typeface="Roboto-Medium"/>
                </a:rPr>
                <a:t>Enquête Juin 2024</a:t>
              </a:r>
            </a:p>
            <a:p>
              <a:pPr marL="180340" marR="274320" algn="ctr">
                <a:spcAft>
                  <a:spcPts val="0"/>
                </a:spcAft>
              </a:pPr>
              <a:r>
                <a:rPr lang="fr-FR" sz="4000" b="1" dirty="0">
                  <a:solidFill>
                    <a:srgbClr val="FF0066"/>
                  </a:solidFill>
                  <a:latin typeface="Dosis" pitchFamily="2" charset="77"/>
                  <a:ea typeface="Roboto-Medium"/>
                  <a:cs typeface="Roboto-Medium"/>
                </a:rPr>
                <a:t>RESTITUTION</a:t>
              </a:r>
              <a:endParaRPr lang="fr-FR" sz="4000" dirty="0">
                <a:solidFill>
                  <a:srgbClr val="FF0066"/>
                </a:solidFill>
                <a:effectLst/>
                <a:latin typeface="Roboto-Medium"/>
                <a:ea typeface="Roboto-Medium"/>
                <a:cs typeface="Roboto-Medium"/>
              </a:endParaRPr>
            </a:p>
          </p:txBody>
        </p:sp>
      </p:grpSp>
      <p:pic>
        <p:nvPicPr>
          <p:cNvPr id="3" name="Image 2">
            <a:extLst>
              <a:ext uri="{FF2B5EF4-FFF2-40B4-BE49-F238E27FC236}">
                <a16:creationId xmlns:a16="http://schemas.microsoft.com/office/drawing/2014/main" id="{4CF811B4-9ADC-42C3-25A5-EA200BCFA665}"/>
              </a:ext>
            </a:extLst>
          </p:cNvPr>
          <p:cNvPicPr>
            <a:picLocks noChangeAspect="1"/>
          </p:cNvPicPr>
          <p:nvPr/>
        </p:nvPicPr>
        <p:blipFill>
          <a:blip r:embed="rId3"/>
          <a:stretch>
            <a:fillRect/>
          </a:stretch>
        </p:blipFill>
        <p:spPr>
          <a:xfrm>
            <a:off x="126692" y="173932"/>
            <a:ext cx="2286319" cy="1476581"/>
          </a:xfrm>
          <a:prstGeom prst="rect">
            <a:avLst/>
          </a:prstGeom>
        </p:spPr>
      </p:pic>
      <p:sp>
        <p:nvSpPr>
          <p:cNvPr id="8" name="Espace réservé de la date 7">
            <a:extLst>
              <a:ext uri="{FF2B5EF4-FFF2-40B4-BE49-F238E27FC236}">
                <a16:creationId xmlns:a16="http://schemas.microsoft.com/office/drawing/2014/main" id="{27AB2566-74E2-0061-3D9B-9D1B43E5514C}"/>
              </a:ext>
            </a:extLst>
          </p:cNvPr>
          <p:cNvSpPr>
            <a:spLocks noGrp="1"/>
          </p:cNvSpPr>
          <p:nvPr>
            <p:ph type="dt" sz="half" idx="10"/>
          </p:nvPr>
        </p:nvSpPr>
        <p:spPr/>
        <p:txBody>
          <a:bodyPr/>
          <a:lstStyle/>
          <a:p>
            <a:fld id="{F5D3EBDE-794D-436F-B245-545718EDCAB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A631F846-666B-3E37-5394-8C459075444D}"/>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13ACFF37-8BDC-9069-3833-FFDAA4EF4595}"/>
              </a:ext>
            </a:extLst>
          </p:cNvPr>
          <p:cNvSpPr>
            <a:spLocks noGrp="1"/>
          </p:cNvSpPr>
          <p:nvPr>
            <p:ph type="sldNum" sz="quarter" idx="12"/>
          </p:nvPr>
        </p:nvSpPr>
        <p:spPr/>
        <p:txBody>
          <a:bodyPr/>
          <a:lstStyle/>
          <a:p>
            <a:fld id="{FFEABA99-3984-A34D-9207-E19345E045D8}" type="slidenum">
              <a:rPr lang="fr-FR" smtClean="0"/>
              <a:t>1</a:t>
            </a:fld>
            <a:endParaRPr lang="fr-FR"/>
          </a:p>
        </p:txBody>
      </p:sp>
    </p:spTree>
    <p:extLst>
      <p:ext uri="{BB962C8B-B14F-4D97-AF65-F5344CB8AC3E}">
        <p14:creationId xmlns:p14="http://schemas.microsoft.com/office/powerpoint/2010/main" val="3889398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r>
                <a:rPr lang="fr-FR" b="1" dirty="0">
                  <a:solidFill>
                    <a:schemeClr val="bg1"/>
                  </a:solidFill>
                  <a:latin typeface="Dosis" pitchFamily="2" charset="77"/>
                  <a:ea typeface="Roboto-Medium"/>
                  <a:cs typeface="Roboto-Medium"/>
                </a:rPr>
                <a:t>7°) ouverture sur la jeunesse</a:t>
              </a:r>
              <a:endParaRPr lang="fr-FR" dirty="0"/>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769441"/>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Les jeunes sont l’avenir de notre paroisse, c’est une priorité d’action pour le conseil presbytéral. Avez-vous des propositions concrètes pour qu’ils puissent trouver leur place dans la paroisse ?</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10</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497275" y="2246287"/>
            <a:ext cx="7256611" cy="2893100"/>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 Beaucoup de propositions d’actions:</a:t>
            </a:r>
          </a:p>
          <a:p>
            <a:pPr marL="742950" marR="274320" lvl="1" indent="-285750" algn="just">
              <a:buSzPts val="1000"/>
              <a:buFont typeface="Wingdings" panose="05000000000000000000" pitchFamily="2" charset="2"/>
              <a:buChar char="ü"/>
              <a:tabLst>
                <a:tab pos="457200" algn="l"/>
              </a:tabLst>
            </a:pPr>
            <a:r>
              <a:rPr lang="fr-FR" sz="1200" b="1" dirty="0">
                <a:latin typeface="Dosis" pitchFamily="2" charset="77"/>
                <a:ea typeface="Times New Roman" panose="02020603050405020304" pitchFamily="18" charset="0"/>
                <a:cs typeface="Times New Roman" panose="02020603050405020304" pitchFamily="18" charset="0"/>
              </a:rPr>
              <a:t>Améliorer notre présence sur les réseaux sociaux, </a:t>
            </a:r>
          </a:p>
          <a:p>
            <a:pPr marL="742950" marR="274320" lvl="1" indent="-285750" algn="just">
              <a:buSzPts val="1000"/>
              <a:buFont typeface="Wingdings" panose="05000000000000000000" pitchFamily="2" charset="2"/>
              <a:buChar char="ü"/>
              <a:tabLst>
                <a:tab pos="457200" algn="l"/>
              </a:tabLst>
            </a:pPr>
            <a:r>
              <a:rPr lang="fr-FR" sz="1200" b="1" dirty="0">
                <a:latin typeface="Dosis" pitchFamily="2" charset="77"/>
                <a:ea typeface="Times New Roman" panose="02020603050405020304" pitchFamily="18" charset="0"/>
                <a:cs typeface="Times New Roman" panose="02020603050405020304" pitchFamily="18" charset="0"/>
              </a:rPr>
              <a:t>Actions en intergénération</a:t>
            </a:r>
          </a:p>
          <a:p>
            <a:pPr marL="742950" marR="274320" lvl="1" indent="-285750" algn="just">
              <a:buSzPts val="1000"/>
              <a:buFont typeface="Wingdings" panose="05000000000000000000" pitchFamily="2" charset="2"/>
              <a:buChar char="ü"/>
              <a:tabLst>
                <a:tab pos="457200" algn="l"/>
              </a:tabLst>
            </a:pPr>
            <a:r>
              <a:rPr lang="fr-FR" sz="1200" b="1" dirty="0">
                <a:latin typeface="Dosis" pitchFamily="2" charset="77"/>
                <a:ea typeface="Times New Roman" panose="02020603050405020304" pitchFamily="18" charset="0"/>
                <a:cs typeface="Times New Roman" panose="02020603050405020304" pitchFamily="18" charset="0"/>
              </a:rPr>
              <a:t>Voyages , projet humanitaire, scoutisme</a:t>
            </a:r>
          </a:p>
          <a:p>
            <a:pPr marL="742950" marR="274320" lvl="1" indent="-285750" algn="jus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Contacter d’anciens jeunes et faire appel à leurs enfants</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Confier l’animation d’un culte à des jeunes</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Se mobiliser autour de l’ensemble des paroissiens pour ramener des jeunes</a:t>
            </a: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410181" y="4256780"/>
            <a:ext cx="9085637" cy="2277547"/>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Les animateurs des éclairés dans le prolongement de l’après-midi jeunes et parents vont proposer une activité de discussion et partage « en </a:t>
            </a:r>
            <a:r>
              <a:rPr lang="fr-FR" sz="1400" b="1" dirty="0" err="1">
                <a:latin typeface="Dosis" pitchFamily="2" charset="77"/>
                <a:ea typeface="Times New Roman" panose="02020603050405020304" pitchFamily="18" charset="0"/>
                <a:cs typeface="Times New Roman" panose="02020603050405020304" pitchFamily="18" charset="0"/>
              </a:rPr>
              <a:t>visio</a:t>
            </a:r>
            <a:r>
              <a:rPr lang="fr-FR" sz="1400" b="1" dirty="0">
                <a:latin typeface="Dosis" pitchFamily="2" charset="77"/>
                <a:ea typeface="Times New Roman" panose="02020603050405020304" pitchFamily="18" charset="0"/>
                <a:cs typeface="Times New Roman" panose="02020603050405020304" pitchFamily="18" charset="0"/>
              </a:rPr>
              <a:t> » pour s’affranchir des difficultés logistiques des transports</a:t>
            </a:r>
            <a:endParaRPr lang="fr-FR" sz="1400" b="1" dirty="0">
              <a:highlight>
                <a:srgbClr val="FFFF00"/>
              </a:highlight>
              <a:latin typeface="Dosis" pitchFamily="2" charset="77"/>
              <a:ea typeface="Times New Roman" panose="02020603050405020304" pitchFamily="18" charset="0"/>
              <a:cs typeface="Times New Roman" panose="02020603050405020304" pitchFamily="18" charset="0"/>
            </a:endParaRPr>
          </a:p>
          <a:p>
            <a:pPr marL="285750" marR="274320" indent="-285750" algn="jus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Proposition d’activités créatives visibles au niveau de la paroisse,, proposition d’activités différentes autour de grands thèmes avec présences régulières non nécessaires</a:t>
            </a:r>
          </a:p>
          <a:p>
            <a:pPr marL="285750" marR="274320" indent="-285750" algn="jus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Implication d’un ou deux jeunes dans le suivi des actions du projet l’église verte.</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Le CP conserve l’axe de la jeunesse comme une priorité., en étant conscient que les résultats prendront du temps. Réflexion pour un projet sur plusieurs années pour mobiliser une tranche plus jeune 8/10 ans et accompagner un groupe. Toutes les bonnes volontés pour enrichir la réflexion sont les bienvenue</a:t>
            </a:r>
            <a:r>
              <a:rPr lang="fr-FR" sz="1400" b="1" dirty="0">
                <a:latin typeface="Dosis" pitchFamily="2" charset="77"/>
                <a:ea typeface="Times New Roman" panose="02020603050405020304" pitchFamily="18" charset="0"/>
                <a:cs typeface="Times New Roman" panose="02020603050405020304" pitchFamily="18" charset="0"/>
              </a:rPr>
              <a:t>s.</a:t>
            </a:r>
            <a:endParaRPr lang="fr-FR" sz="1800" b="1" dirty="0">
              <a:effectLst/>
              <a:highlight>
                <a:srgbClr val="FFFF00"/>
              </a:highlight>
              <a:latin typeface="Roboto-Medium"/>
              <a:ea typeface="Roboto-Medium"/>
              <a:cs typeface="Roboto-Medium"/>
            </a:endParaRPr>
          </a:p>
        </p:txBody>
      </p:sp>
    </p:spTree>
    <p:extLst>
      <p:ext uri="{BB962C8B-B14F-4D97-AF65-F5344CB8AC3E}">
        <p14:creationId xmlns:p14="http://schemas.microsoft.com/office/powerpoint/2010/main" val="2781783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r>
                <a:rPr lang="fr-FR" b="1" dirty="0">
                  <a:solidFill>
                    <a:schemeClr val="bg1"/>
                  </a:solidFill>
                  <a:latin typeface="Dosis" pitchFamily="2" charset="77"/>
                  <a:ea typeface="Roboto-Medium"/>
                  <a:cs typeface="Roboto-Medium"/>
                </a:rPr>
                <a:t>8°) perspectives</a:t>
              </a:r>
              <a:endParaRPr lang="fr-FR" dirty="0"/>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553998"/>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Avez-vous des propositions concrètes pour les activités, l’organisation de la paroisse pour l’année scolaire prochaine ?</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11</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497275" y="2199959"/>
            <a:ext cx="7256611" cy="1908215"/>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De très nombreuses propositions d’actions certaines à caractère complètement profane (voir en annexe)</a:t>
            </a:r>
          </a:p>
          <a:p>
            <a:pPr marL="285750" marR="274320" indent="-285750" algn="jus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Des encouragements bienvenus sur ce qui est proposé actuellement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Des activités compatibles avec les horaires d’activité professionnelle</a:t>
            </a: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482261" y="3640885"/>
            <a:ext cx="9085637" cy="1846659"/>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Un expérimentation d’atelier yoga</a:t>
            </a:r>
          </a:p>
          <a:p>
            <a:pPr marL="285750" marR="274320" indent="-285750" algn="jus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Des conférences proposées sur La Ciotat (esprit en liberté) proposée sur Aubagne</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Conserver cette liste pour une mise en œuvre au bon moment</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Le CP est attentif à les actions déployées soient gérables pour ne pas nous retrouver en sur activités mal maitrisées. La dynamique est cependant là avec des personnes faisant des propositions mais aussi proposant  leur investissement les assumer, on ne peut qu’être reconnaissant de ces initiatives.</a:t>
            </a:r>
            <a:endParaRPr lang="fr-FR" sz="1800" b="1" dirty="0">
              <a:effectLst/>
              <a:latin typeface="Roboto-Medium"/>
              <a:ea typeface="Roboto-Medium"/>
              <a:cs typeface="Roboto-Medium"/>
            </a:endParaRPr>
          </a:p>
        </p:txBody>
      </p:sp>
    </p:spTree>
    <p:extLst>
      <p:ext uri="{BB962C8B-B14F-4D97-AF65-F5344CB8AC3E}">
        <p14:creationId xmlns:p14="http://schemas.microsoft.com/office/powerpoint/2010/main" val="803834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docshapegroup8">
            <a:extLst>
              <a:ext uri="{FF2B5EF4-FFF2-40B4-BE49-F238E27FC236}">
                <a16:creationId xmlns:a16="http://schemas.microsoft.com/office/drawing/2014/main" id="{9F909172-4165-D2DA-BD1F-A4872E8441C1}"/>
              </a:ext>
            </a:extLst>
          </p:cNvPr>
          <p:cNvGrpSpPr>
            <a:grpSpLocks/>
          </p:cNvGrpSpPr>
          <p:nvPr/>
        </p:nvGrpSpPr>
        <p:grpSpPr bwMode="auto">
          <a:xfrm>
            <a:off x="841248" y="2722879"/>
            <a:ext cx="8299016" cy="1927497"/>
            <a:chOff x="720" y="177"/>
            <a:chExt cx="10626" cy="2224"/>
          </a:xfrm>
        </p:grpSpPr>
        <p:pic>
          <p:nvPicPr>
            <p:cNvPr id="5" name="docshape9">
              <a:extLst>
                <a:ext uri="{FF2B5EF4-FFF2-40B4-BE49-F238E27FC236}">
                  <a16:creationId xmlns:a16="http://schemas.microsoft.com/office/drawing/2014/main" id="{6C8A6805-23DF-A380-600E-DD367AB51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 y="187"/>
              <a:ext cx="10466" cy="2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CC14C3BD-8670-A857-5325-18652B598305}"/>
                </a:ext>
              </a:extLst>
            </p:cNvPr>
            <p:cNvSpPr txBox="1">
              <a:spLocks noChangeArrowheads="1"/>
            </p:cNvSpPr>
            <p:nvPr/>
          </p:nvSpPr>
          <p:spPr bwMode="auto">
            <a:xfrm>
              <a:off x="880"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r>
                <a:rPr lang="fr-FR" sz="4000" b="1" dirty="0">
                  <a:solidFill>
                    <a:schemeClr val="bg1"/>
                  </a:solidFill>
                  <a:effectLst/>
                  <a:latin typeface="Dosis" pitchFamily="2" charset="77"/>
                  <a:ea typeface="Roboto-Medium"/>
                  <a:cs typeface="Roboto-Medium"/>
                </a:rPr>
                <a:t>EPUDF Pays d’Aubagne et de l’Etoile</a:t>
              </a:r>
            </a:p>
            <a:p>
              <a:pPr marL="180340" marR="274320" algn="ctr">
                <a:spcAft>
                  <a:spcPts val="0"/>
                </a:spcAft>
              </a:pPr>
              <a:r>
                <a:rPr lang="fr-FR" sz="4000" b="1" dirty="0">
                  <a:solidFill>
                    <a:schemeClr val="bg1"/>
                  </a:solidFill>
                  <a:latin typeface="Dosis" pitchFamily="2" charset="77"/>
                  <a:ea typeface="Roboto-Medium"/>
                  <a:cs typeface="Roboto-Medium"/>
                </a:rPr>
                <a:t>Enquête Juin 2024</a:t>
              </a:r>
            </a:p>
            <a:p>
              <a:pPr marL="180340" marR="274320" algn="ctr">
                <a:spcAft>
                  <a:spcPts val="0"/>
                </a:spcAft>
              </a:pPr>
              <a:r>
                <a:rPr lang="fr-FR" sz="4000" b="1" dirty="0">
                  <a:solidFill>
                    <a:srgbClr val="FF0066"/>
                  </a:solidFill>
                  <a:latin typeface="Dosis" pitchFamily="2" charset="77"/>
                  <a:ea typeface="Roboto-Medium"/>
                  <a:cs typeface="Roboto-Medium"/>
                </a:rPr>
                <a:t>Annexe: résultats exhaustifs</a:t>
              </a:r>
              <a:endParaRPr lang="fr-FR" sz="4000" dirty="0">
                <a:solidFill>
                  <a:srgbClr val="FF0066"/>
                </a:solidFill>
                <a:effectLst/>
                <a:latin typeface="Roboto-Medium"/>
                <a:ea typeface="Roboto-Medium"/>
                <a:cs typeface="Roboto-Medium"/>
              </a:endParaRPr>
            </a:p>
          </p:txBody>
        </p:sp>
      </p:grpSp>
      <p:pic>
        <p:nvPicPr>
          <p:cNvPr id="3" name="Image 2">
            <a:extLst>
              <a:ext uri="{FF2B5EF4-FFF2-40B4-BE49-F238E27FC236}">
                <a16:creationId xmlns:a16="http://schemas.microsoft.com/office/drawing/2014/main" id="{4CF811B4-9ADC-42C3-25A5-EA200BCFA665}"/>
              </a:ext>
            </a:extLst>
          </p:cNvPr>
          <p:cNvPicPr>
            <a:picLocks noChangeAspect="1"/>
          </p:cNvPicPr>
          <p:nvPr/>
        </p:nvPicPr>
        <p:blipFill>
          <a:blip r:embed="rId3"/>
          <a:stretch>
            <a:fillRect/>
          </a:stretch>
        </p:blipFill>
        <p:spPr>
          <a:xfrm>
            <a:off x="126692" y="173932"/>
            <a:ext cx="2286319" cy="1476581"/>
          </a:xfrm>
          <a:prstGeom prst="rect">
            <a:avLst/>
          </a:prstGeom>
        </p:spPr>
      </p:pic>
      <p:sp>
        <p:nvSpPr>
          <p:cNvPr id="8" name="Espace réservé de la date 7">
            <a:extLst>
              <a:ext uri="{FF2B5EF4-FFF2-40B4-BE49-F238E27FC236}">
                <a16:creationId xmlns:a16="http://schemas.microsoft.com/office/drawing/2014/main" id="{27AB2566-74E2-0061-3D9B-9D1B43E5514C}"/>
              </a:ext>
            </a:extLst>
          </p:cNvPr>
          <p:cNvSpPr>
            <a:spLocks noGrp="1"/>
          </p:cNvSpPr>
          <p:nvPr>
            <p:ph type="dt" sz="half" idx="10"/>
          </p:nvPr>
        </p:nvSpPr>
        <p:spPr/>
        <p:txBody>
          <a:bodyPr/>
          <a:lstStyle/>
          <a:p>
            <a:fld id="{F5D3EBDE-794D-436F-B245-545718EDCAB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A631F846-666B-3E37-5394-8C459075444D}"/>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13ACFF37-8BDC-9069-3833-FFDAA4EF4595}"/>
              </a:ext>
            </a:extLst>
          </p:cNvPr>
          <p:cNvSpPr>
            <a:spLocks noGrp="1"/>
          </p:cNvSpPr>
          <p:nvPr>
            <p:ph type="sldNum" sz="quarter" idx="12"/>
          </p:nvPr>
        </p:nvSpPr>
        <p:spPr/>
        <p:txBody>
          <a:bodyPr/>
          <a:lstStyle/>
          <a:p>
            <a:fld id="{FFEABA99-3984-A34D-9207-E19345E045D8}" type="slidenum">
              <a:rPr lang="fr-FR" smtClean="0"/>
              <a:t>12</a:t>
            </a:fld>
            <a:endParaRPr lang="fr-FR"/>
          </a:p>
        </p:txBody>
      </p:sp>
    </p:spTree>
    <p:extLst>
      <p:ext uri="{BB962C8B-B14F-4D97-AF65-F5344CB8AC3E}">
        <p14:creationId xmlns:p14="http://schemas.microsoft.com/office/powerpoint/2010/main" val="2795097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r>
                <a:rPr lang="fr-FR" b="1" dirty="0">
                  <a:solidFill>
                    <a:schemeClr val="bg1"/>
                  </a:solidFill>
                  <a:latin typeface="Dosis" pitchFamily="2" charset="77"/>
                  <a:ea typeface="Roboto-Medium"/>
                  <a:cs typeface="Roboto-Medium"/>
                </a:rPr>
                <a:t>1°) Organisation du culte du samedi soir</a:t>
              </a: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972989" y="1500678"/>
            <a:ext cx="7256611" cy="923330"/>
          </a:xfrm>
          <a:prstGeom prst="rect">
            <a:avLst/>
          </a:prstGeom>
          <a:noFill/>
        </p:spPr>
        <p:txBody>
          <a:bodyPr wrap="square" rtlCol="0">
            <a:spAutoFit/>
          </a:bodyPr>
          <a:lstStyle/>
          <a:p>
            <a:endParaRPr lang="fr-FR" b="1" dirty="0">
              <a:latin typeface="Dosis" pitchFamily="2" charset="77"/>
            </a:endParaRPr>
          </a:p>
          <a:p>
            <a:pPr marL="342900" marR="274320" lvl="0" indent="-342900" algn="just">
              <a:spcAft>
                <a:spcPts val="0"/>
              </a:spcAft>
              <a:buSzPts val="1000"/>
              <a:buFont typeface="Symbol" pitchFamily="2" charset="2"/>
              <a:buChar char=""/>
              <a:tabLst>
                <a:tab pos="457200" algn="l"/>
              </a:tabLst>
            </a:pPr>
            <a:r>
              <a:rPr lang="fr-FR" sz="1800" b="1" dirty="0">
                <a:effectLst/>
                <a:latin typeface="Dosis" pitchFamily="2" charset="77"/>
                <a:ea typeface="Times New Roman" panose="02020603050405020304" pitchFamily="18" charset="0"/>
                <a:cs typeface="Times New Roman" panose="02020603050405020304" pitchFamily="18" charset="0"/>
              </a:rPr>
              <a:t>Quel est le meilleur créneau horaire pour votre organisation ?</a:t>
            </a:r>
            <a:endParaRPr lang="fr-FR" b="1" dirty="0">
              <a:effectLst/>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13</a:t>
            </a:fld>
            <a:endParaRPr lang="fr-FR"/>
          </a:p>
        </p:txBody>
      </p:sp>
      <p:graphicFrame>
        <p:nvGraphicFramePr>
          <p:cNvPr id="9" name="Tableau 8">
            <a:extLst>
              <a:ext uri="{FF2B5EF4-FFF2-40B4-BE49-F238E27FC236}">
                <a16:creationId xmlns:a16="http://schemas.microsoft.com/office/drawing/2014/main" id="{60CA9D8D-ADB5-ABF5-08B9-C8548ACC0D87}"/>
              </a:ext>
            </a:extLst>
          </p:cNvPr>
          <p:cNvGraphicFramePr>
            <a:graphicFrameLocks noGrp="1"/>
          </p:cNvGraphicFramePr>
          <p:nvPr>
            <p:extLst>
              <p:ext uri="{D42A27DB-BD31-4B8C-83A1-F6EECF244321}">
                <p14:modId xmlns:p14="http://schemas.microsoft.com/office/powerpoint/2010/main" val="3987482884"/>
              </p:ext>
            </p:extLst>
          </p:nvPr>
        </p:nvGraphicFramePr>
        <p:xfrm>
          <a:off x="173736" y="2204722"/>
          <a:ext cx="9290304" cy="3078480"/>
        </p:xfrm>
        <a:graphic>
          <a:graphicData uri="http://schemas.openxmlformats.org/drawingml/2006/table">
            <a:tbl>
              <a:tblPr firstRow="1" bandRow="1">
                <a:tableStyleId>{5C22544A-7EE6-4342-B048-85BDC9FD1C3A}</a:tableStyleId>
              </a:tblPr>
              <a:tblGrid>
                <a:gridCol w="1847088">
                  <a:extLst>
                    <a:ext uri="{9D8B030D-6E8A-4147-A177-3AD203B41FA5}">
                      <a16:colId xmlns:a16="http://schemas.microsoft.com/office/drawing/2014/main" val="3270585572"/>
                    </a:ext>
                  </a:extLst>
                </a:gridCol>
                <a:gridCol w="1963512">
                  <a:extLst>
                    <a:ext uri="{9D8B030D-6E8A-4147-A177-3AD203B41FA5}">
                      <a16:colId xmlns:a16="http://schemas.microsoft.com/office/drawing/2014/main" val="1235609194"/>
                    </a:ext>
                  </a:extLst>
                </a:gridCol>
                <a:gridCol w="1995840">
                  <a:extLst>
                    <a:ext uri="{9D8B030D-6E8A-4147-A177-3AD203B41FA5}">
                      <a16:colId xmlns:a16="http://schemas.microsoft.com/office/drawing/2014/main" val="486105773"/>
                    </a:ext>
                  </a:extLst>
                </a:gridCol>
                <a:gridCol w="1975104">
                  <a:extLst>
                    <a:ext uri="{9D8B030D-6E8A-4147-A177-3AD203B41FA5}">
                      <a16:colId xmlns:a16="http://schemas.microsoft.com/office/drawing/2014/main" val="3463125952"/>
                    </a:ext>
                  </a:extLst>
                </a:gridCol>
                <a:gridCol w="1508760">
                  <a:extLst>
                    <a:ext uri="{9D8B030D-6E8A-4147-A177-3AD203B41FA5}">
                      <a16:colId xmlns:a16="http://schemas.microsoft.com/office/drawing/2014/main" val="3414408305"/>
                    </a:ext>
                  </a:extLst>
                </a:gridCol>
              </a:tblGrid>
              <a:tr h="212718">
                <a:tc>
                  <a:txBody>
                    <a:bodyPr/>
                    <a:lstStyle/>
                    <a:p>
                      <a:pPr algn="ctr"/>
                      <a:r>
                        <a:rPr lang="fr-FR" sz="1400" dirty="0"/>
                        <a:t>18h/19h</a:t>
                      </a:r>
                    </a:p>
                  </a:txBody>
                  <a:tcPr/>
                </a:tc>
                <a:tc>
                  <a:txBody>
                    <a:bodyPr/>
                    <a:lstStyle/>
                    <a:p>
                      <a:pPr algn="ctr"/>
                      <a:r>
                        <a:rPr lang="fr-FR" sz="1400" dirty="0"/>
                        <a:t>18h30/19h30</a:t>
                      </a:r>
                    </a:p>
                  </a:txBody>
                  <a:tcPr/>
                </a:tc>
                <a:tc>
                  <a:txBody>
                    <a:bodyPr/>
                    <a:lstStyle/>
                    <a:p>
                      <a:pPr algn="ctr"/>
                      <a:r>
                        <a:rPr lang="fr-FR" sz="1400" dirty="0"/>
                        <a:t>19h/20h</a:t>
                      </a:r>
                    </a:p>
                  </a:txBody>
                  <a:tcPr/>
                </a:tc>
                <a:tc>
                  <a:txBody>
                    <a:bodyPr/>
                    <a:lstStyle/>
                    <a:p>
                      <a:pPr algn="ctr"/>
                      <a:r>
                        <a:rPr lang="fr-FR" sz="1400" dirty="0"/>
                        <a:t>20h30/21h30</a:t>
                      </a:r>
                    </a:p>
                  </a:txBody>
                  <a:tcPr/>
                </a:tc>
                <a:tc>
                  <a:txBody>
                    <a:bodyPr/>
                    <a:lstStyle/>
                    <a:p>
                      <a:pPr algn="ctr"/>
                      <a:r>
                        <a:rPr lang="fr-FR" sz="1400" dirty="0"/>
                        <a:t>Pas d’avis</a:t>
                      </a:r>
                    </a:p>
                  </a:txBody>
                  <a:tcPr/>
                </a:tc>
                <a:extLst>
                  <a:ext uri="{0D108BD9-81ED-4DB2-BD59-A6C34878D82A}">
                    <a16:rowId xmlns:a16="http://schemas.microsoft.com/office/drawing/2014/main" val="2190433086"/>
                  </a:ext>
                </a:extLst>
              </a:tr>
              <a:tr h="650062">
                <a:tc>
                  <a:txBody>
                    <a:bodyPr/>
                    <a:lstStyle/>
                    <a:p>
                      <a:pPr algn="ctr"/>
                      <a:r>
                        <a:rPr lang="fr-FR" sz="2000" b="1" dirty="0"/>
                        <a:t>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b="1" dirty="0"/>
                        <a:t>8</a:t>
                      </a:r>
                    </a:p>
                    <a:p>
                      <a:pPr algn="ctr"/>
                      <a:endParaRPr lang="fr-FR" sz="2000" b="1" dirty="0"/>
                    </a:p>
                  </a:txBody>
                  <a:tcPr/>
                </a:tc>
                <a:tc>
                  <a:txBody>
                    <a:bodyPr/>
                    <a:lstStyle/>
                    <a:p>
                      <a:pPr algn="ctr"/>
                      <a:r>
                        <a:rPr lang="fr-FR" sz="2000" b="1" dirty="0"/>
                        <a:t>8</a:t>
                      </a:r>
                    </a:p>
                  </a:txBody>
                  <a:tcPr/>
                </a:tc>
                <a:tc>
                  <a:txBody>
                    <a:bodyPr/>
                    <a:lstStyle/>
                    <a:p>
                      <a:pPr algn="ctr"/>
                      <a:r>
                        <a:rPr lang="fr-FR" sz="2000" b="1" dirty="0"/>
                        <a:t>1</a:t>
                      </a:r>
                    </a:p>
                  </a:txBody>
                  <a:tcPr/>
                </a:tc>
                <a:tc>
                  <a:txBody>
                    <a:bodyPr/>
                    <a:lstStyle/>
                    <a:p>
                      <a:pPr algn="ctr"/>
                      <a:r>
                        <a:rPr lang="fr-FR" sz="2000" b="1" dirty="0"/>
                        <a:t>3</a:t>
                      </a:r>
                    </a:p>
                  </a:txBody>
                  <a:tcPr/>
                </a:tc>
                <a:extLst>
                  <a:ext uri="{0D108BD9-81ED-4DB2-BD59-A6C34878D82A}">
                    <a16:rowId xmlns:a16="http://schemas.microsoft.com/office/drawing/2014/main" val="3829688060"/>
                  </a:ext>
                </a:extLst>
              </a:tr>
              <a:tr h="1110212">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Je n’aime pas rentrer de nuit surtout en hiver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Nous venons de Marseille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Le culte terminé à 19h permet d’avoir ensuite soirée familiale ou amicale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Ni trop tôt ni trop tard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Avant le repas pour que des enfants puissent venir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Repas 19h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dirty="0"/>
                    </a:p>
                    <a:p>
                      <a:pPr algn="l"/>
                      <a:endParaRPr lang="fr-FR" sz="1000" b="1" dirty="0"/>
                    </a:p>
                  </a:txBody>
                  <a:tcPr>
                    <a:solidFill>
                      <a:schemeClr val="accent6">
                        <a:lumMod val="40000"/>
                        <a:lumOff val="6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Avoir une soirée après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Pas trop tôt pour pouvoir avoir des activités l’après midi et avant 20h pour pouvoir diner avec les amis</a:t>
                      </a:r>
                    </a:p>
                    <a:p>
                      <a:pPr algn="l"/>
                      <a:endParaRPr lang="fr-FR" sz="1000" b="1" dirty="0"/>
                    </a:p>
                  </a:txBody>
                  <a:tcPr>
                    <a:solidFill>
                      <a:schemeClr val="accent6">
                        <a:lumMod val="40000"/>
                        <a:lumOff val="6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Avoir une soirée après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Le créneau actuel convient car il permet de profiter de la journée et de prolonger par un repas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Ni trop tôt ni trop tard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000" dirty="0"/>
                        <a:t>Sortie des bureaux</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sz="1000" dirty="0"/>
                    </a:p>
                    <a:p>
                      <a:pPr algn="l"/>
                      <a:endParaRPr lang="fr-FR" sz="1000" b="1" dirty="0"/>
                    </a:p>
                  </a:txBody>
                  <a:tcPr>
                    <a:solidFill>
                      <a:schemeClr val="accent6">
                        <a:lumMod val="40000"/>
                        <a:lumOff val="60000"/>
                      </a:schemeClr>
                    </a:solidFill>
                  </a:tcPr>
                </a:tc>
                <a:tc>
                  <a:txBody>
                    <a:bodyPr/>
                    <a:lstStyle/>
                    <a:p>
                      <a:pPr marL="171450" indent="-171450" algn="l">
                        <a:buFont typeface="Arial" panose="020B0604020202020204" pitchFamily="34" charset="0"/>
                        <a:buChar char="•"/>
                      </a:pPr>
                      <a:r>
                        <a:rPr lang="fr-FR" sz="1000" b="0" dirty="0"/>
                        <a:t>Horaire qui me permettrait d’être à l’heure au vu des activités des enfants dans la famille</a:t>
                      </a:r>
                    </a:p>
                  </a:txBody>
                  <a:tcPr>
                    <a:solidFill>
                      <a:schemeClr val="accent6">
                        <a:lumMod val="40000"/>
                        <a:lumOff val="60000"/>
                      </a:schemeClr>
                    </a:solidFill>
                  </a:tcPr>
                </a:tc>
                <a:tc>
                  <a:txBody>
                    <a:bodyPr/>
                    <a:lstStyle/>
                    <a:p>
                      <a:pPr algn="l"/>
                      <a:endParaRPr lang="fr-FR" sz="1000" b="1" dirty="0"/>
                    </a:p>
                  </a:txBody>
                  <a:tcPr>
                    <a:solidFill>
                      <a:schemeClr val="accent6">
                        <a:lumMod val="40000"/>
                        <a:lumOff val="60000"/>
                      </a:schemeClr>
                    </a:solidFill>
                  </a:tcPr>
                </a:tc>
                <a:extLst>
                  <a:ext uri="{0D108BD9-81ED-4DB2-BD59-A6C34878D82A}">
                    <a16:rowId xmlns:a16="http://schemas.microsoft.com/office/drawing/2014/main" val="2906575392"/>
                  </a:ext>
                </a:extLst>
              </a:tr>
            </a:tbl>
          </a:graphicData>
        </a:graphic>
      </p:graphicFrame>
    </p:spTree>
    <p:extLst>
      <p:ext uri="{BB962C8B-B14F-4D97-AF65-F5344CB8AC3E}">
        <p14:creationId xmlns:p14="http://schemas.microsoft.com/office/powerpoint/2010/main" val="1145994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r>
                <a:rPr lang="fr-FR" b="1" dirty="0">
                  <a:solidFill>
                    <a:schemeClr val="bg1"/>
                  </a:solidFill>
                  <a:latin typeface="Dosis" pitchFamily="2" charset="77"/>
                  <a:ea typeface="Roboto-Medium"/>
                  <a:cs typeface="Roboto-Medium"/>
                </a:rPr>
                <a:t>2°) Soirée à thème</a:t>
              </a:r>
              <a:endParaRPr lang="fr-FR" sz="1800" dirty="0">
                <a:solidFill>
                  <a:schemeClr val="bg1"/>
                </a:solidFill>
                <a:effectLst/>
                <a:latin typeface="Roboto-Medium"/>
                <a:ea typeface="Roboto-Medium"/>
                <a:cs typeface="Roboto-Medium"/>
              </a:endParaRPr>
            </a:p>
            <a:p>
              <a:pPr marL="180340" marR="274320" algn="ctr">
                <a:spcAft>
                  <a:spcPts val="0"/>
                </a:spcAft>
              </a:pPr>
              <a:r>
                <a:rPr lang="fr-FR" b="1" dirty="0">
                  <a:solidFill>
                    <a:schemeClr val="bg1"/>
                  </a:solidFill>
                  <a:latin typeface="Dosis" pitchFamily="2" charset="77"/>
                  <a:ea typeface="Roboto-Medium"/>
                  <a:cs typeface="Roboto-Medium"/>
                </a:rPr>
                <a:t> </a:t>
              </a: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532518" y="1771630"/>
            <a:ext cx="7256611" cy="4185761"/>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Violence  et non violence</a:t>
            </a:r>
          </a:p>
          <a:p>
            <a:pPr marL="285750" marR="274320" lvl="0" indent="-285750" algn="just">
              <a:spcAft>
                <a:spcPts val="0"/>
              </a:spcAft>
              <a:buSzPts val="1000"/>
              <a:buFont typeface="Arial" panose="020B0604020202020204" pitchFamily="34" charset="0"/>
              <a:buChar char="•"/>
              <a:tabLst>
                <a:tab pos="457200" algn="l"/>
              </a:tabLst>
            </a:pPr>
            <a:r>
              <a:rPr lang="fr-FR" sz="1400" b="1" dirty="0">
                <a:effectLst/>
                <a:latin typeface="Dosis" pitchFamily="2" charset="77"/>
                <a:ea typeface="Roboto-Medium"/>
                <a:cs typeface="Times New Roman" panose="02020603050405020304" pitchFamily="18" charset="0"/>
              </a:rPr>
              <a:t>Interreligieux</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Relation au temps, à la nature , aux animaux</a:t>
            </a:r>
          </a:p>
          <a:p>
            <a:pPr marL="285750" marR="274320" lvl="0" indent="-285750" algn="just">
              <a:spcAft>
                <a:spcPts val="0"/>
              </a:spcAft>
              <a:buSzPts val="1000"/>
              <a:buFont typeface="Arial" panose="020B0604020202020204" pitchFamily="34" charset="0"/>
              <a:buChar char="•"/>
              <a:tabLst>
                <a:tab pos="457200" algn="l"/>
              </a:tabLst>
            </a:pPr>
            <a:r>
              <a:rPr lang="fr-FR" sz="1400" b="1" dirty="0">
                <a:effectLst/>
                <a:latin typeface="Dosis" pitchFamily="2" charset="77"/>
                <a:ea typeface="Roboto-Medium"/>
                <a:cs typeface="Times New Roman" panose="02020603050405020304" pitchFamily="18" charset="0"/>
              </a:rPr>
              <a:t>La vie dans notre cité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Œcuménisme: rapport à nos frères orthodoxes et catholiques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Vie chrétienne dans le monde actuel/témoignage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Pardon/relation au temps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Thèmes d’actualités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Implication dans la vie sociétale, accompagnement des adolescents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Histoire du protestantisme/diverses Eglises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La tolérance, notre relation à la Terre (terre), le partage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Relations humaines, parents et enfants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 mal, la souffrance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 écologie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La guerre des religions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La grâce, la fraternité, la confiance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La prière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Lire la bible par soi-même (l’étudier..), les sujets d’actualités au regard de la bible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Relation avec la nature</a:t>
            </a:r>
            <a:endParaRPr lang="fr-FR" sz="14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14</a:t>
            </a:fld>
            <a:endParaRPr lang="fr-FR"/>
          </a:p>
        </p:txBody>
      </p:sp>
      <p:sp>
        <p:nvSpPr>
          <p:cNvPr id="9" name="ZoneTexte 8">
            <a:extLst>
              <a:ext uri="{FF2B5EF4-FFF2-40B4-BE49-F238E27FC236}">
                <a16:creationId xmlns:a16="http://schemas.microsoft.com/office/drawing/2014/main" id="{95503AC3-48B5-2313-A40A-0E55FFA2405D}"/>
              </a:ext>
            </a:extLst>
          </p:cNvPr>
          <p:cNvSpPr txBox="1"/>
          <p:nvPr/>
        </p:nvSpPr>
        <p:spPr>
          <a:xfrm>
            <a:off x="805625" y="1428686"/>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propositions de sujet:</a:t>
            </a:r>
            <a:endParaRPr lang="fr-FR" b="1" dirty="0"/>
          </a:p>
        </p:txBody>
      </p:sp>
    </p:spTree>
    <p:extLst>
      <p:ext uri="{BB962C8B-B14F-4D97-AF65-F5344CB8AC3E}">
        <p14:creationId xmlns:p14="http://schemas.microsoft.com/office/powerpoint/2010/main" val="801742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450691" y="2597957"/>
            <a:ext cx="8774272" cy="3970318"/>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Pour un repas, pour la belle mère en fin de vie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J’aimerais sa visite de temps en temps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Pas le rôle du pasteur de nous visiter</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savais pas qu’on pouvait, c’est une très bonne idée , je le ferais si besoin</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Oui c’est important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trouve le pasteur suffisamment disponible pour n’avoir pas besoin de formaliser ses visites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n’ai pas sollicité une visite, je le rencontre dans mes activités paroissiales, je trouve mes ressources dans la communauté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n’ai pas osé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vais sérieusement y penser désormais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n’oserais pas le faire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Non pas pour le moment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le rencontre au temple</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15</a:t>
            </a:fld>
            <a:endParaRPr lang="fr-FR"/>
          </a:p>
        </p:txBody>
      </p:sp>
      <p:sp>
        <p:nvSpPr>
          <p:cNvPr id="9" name="ZoneTexte 8">
            <a:extLst>
              <a:ext uri="{FF2B5EF4-FFF2-40B4-BE49-F238E27FC236}">
                <a16:creationId xmlns:a16="http://schemas.microsoft.com/office/drawing/2014/main" id="{95503AC3-48B5-2313-A40A-0E55FFA2405D}"/>
              </a:ext>
            </a:extLst>
          </p:cNvPr>
          <p:cNvSpPr txBox="1"/>
          <p:nvPr/>
        </p:nvSpPr>
        <p:spPr>
          <a:xfrm>
            <a:off x="365760" y="1428686"/>
            <a:ext cx="8403335" cy="923330"/>
          </a:xfrm>
          <a:prstGeom prst="rect">
            <a:avLst/>
          </a:prstGeom>
          <a:noFill/>
        </p:spPr>
        <p:txBody>
          <a:bodyPr wrap="square">
            <a:spAutoFit/>
          </a:bodyPr>
          <a:lstStyle/>
          <a:p>
            <a:r>
              <a:rPr lang="fr-FR" sz="1800" b="1" dirty="0">
                <a:effectLst/>
                <a:latin typeface="Dosis" pitchFamily="2" charset="77"/>
                <a:ea typeface="Times New Roman" panose="02020603050405020304" pitchFamily="18" charset="0"/>
                <a:cs typeface="Times New Roman" panose="02020603050405020304" pitchFamily="18" charset="0"/>
              </a:rPr>
              <a:t>Avez –vous depuis une année sollicité la visite du pasteur ?</a:t>
            </a:r>
          </a:p>
          <a:p>
            <a:r>
              <a:rPr lang="fr-FR" b="1" dirty="0">
                <a:latin typeface="Dosis" pitchFamily="2" charset="77"/>
                <a:ea typeface="Times New Roman" panose="02020603050405020304" pitchFamily="18" charset="0"/>
                <a:cs typeface="Times New Roman" panose="02020603050405020304" pitchFamily="18" charset="0"/>
              </a:rPr>
              <a:t>oui : 4  non: 16</a:t>
            </a:r>
            <a:endParaRPr lang="fr-FR" b="1" dirty="0">
              <a:effectLst/>
              <a:latin typeface="Dosis" pitchFamily="2" charset="77"/>
              <a:ea typeface="Times New Roman" panose="02020603050405020304" pitchFamily="18" charset="0"/>
              <a:cs typeface="Times New Roman" panose="02020603050405020304" pitchFamily="18" charset="0"/>
            </a:endParaRPr>
          </a:p>
          <a:p>
            <a:endPar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endParaRPr>
          </a:p>
        </p:txBody>
      </p:sp>
      <p:sp>
        <p:nvSpPr>
          <p:cNvPr id="12" name="ZoneTexte 11">
            <a:extLst>
              <a:ext uri="{FF2B5EF4-FFF2-40B4-BE49-F238E27FC236}">
                <a16:creationId xmlns:a16="http://schemas.microsoft.com/office/drawing/2014/main" id="{D2512D5A-0D36-FD6A-975C-A8BC644095B7}"/>
              </a:ext>
            </a:extLst>
          </p:cNvPr>
          <p:cNvSpPr txBox="1"/>
          <p:nvPr/>
        </p:nvSpPr>
        <p:spPr>
          <a:xfrm>
            <a:off x="601218" y="2105655"/>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propositions </a:t>
            </a:r>
            <a:r>
              <a:rPr lang="fr-FR" b="1" dirty="0">
                <a:solidFill>
                  <a:srgbClr val="FF0066"/>
                </a:solidFill>
                <a:latin typeface="Dosis" pitchFamily="2" charset="77"/>
                <a:ea typeface="Times New Roman" panose="02020603050405020304" pitchFamily="18" charset="0"/>
                <a:cs typeface="Times New Roman" panose="02020603050405020304" pitchFamily="18" charset="0"/>
              </a:rPr>
              <a:t>sur ce</a:t>
            </a:r>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 sujet:</a:t>
            </a:r>
            <a:endParaRPr lang="fr-FR" b="1" dirty="0"/>
          </a:p>
        </p:txBody>
      </p:sp>
      <p:sp>
        <p:nvSpPr>
          <p:cNvPr id="14" name="ZoneTexte 13">
            <a:extLst>
              <a:ext uri="{FF2B5EF4-FFF2-40B4-BE49-F238E27FC236}">
                <a16:creationId xmlns:a16="http://schemas.microsoft.com/office/drawing/2014/main" id="{E97B2893-C929-882A-0DA7-B534268B358C}"/>
              </a:ext>
            </a:extLst>
          </p:cNvPr>
          <p:cNvSpPr txBox="1"/>
          <p:nvPr/>
        </p:nvSpPr>
        <p:spPr>
          <a:xfrm>
            <a:off x="2804922" y="1066700"/>
            <a:ext cx="4951476" cy="369332"/>
          </a:xfrm>
          <a:prstGeom prst="rect">
            <a:avLst/>
          </a:prstGeom>
          <a:noFill/>
        </p:spPr>
        <p:txBody>
          <a:bodyPr wrap="square">
            <a:spAutoFit/>
          </a:bodyPr>
          <a:lstStyle/>
          <a:p>
            <a:r>
              <a:rPr lang="fr-FR" b="1" dirty="0">
                <a:solidFill>
                  <a:schemeClr val="bg1"/>
                </a:solidFill>
                <a:latin typeface="Dosis" pitchFamily="2" charset="77"/>
                <a:ea typeface="Roboto-Medium"/>
                <a:cs typeface="Roboto-Medium"/>
              </a:rPr>
              <a:t>3°) visite du pasteur </a:t>
            </a:r>
            <a:endParaRPr lang="fr-FR" dirty="0"/>
          </a:p>
        </p:txBody>
      </p:sp>
    </p:spTree>
    <p:extLst>
      <p:ext uri="{BB962C8B-B14F-4D97-AF65-F5344CB8AC3E}">
        <p14:creationId xmlns:p14="http://schemas.microsoft.com/office/powerpoint/2010/main" val="1426647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450691" y="2597957"/>
            <a:ext cx="8774272" cy="2677656"/>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n’ai pas compris ce qu’était un collectif  ?</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fais partie de la chorale mais est –ce un collectif ?</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Nous faisons partie d’une autre association mais est-ce un collectif ?</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Pas assez de temps libre pour le moment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Les thèmes des collectifs sont trop vastes, il pourrait y avoir des sous groupes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J’aimerais faire partie du collectif financier mais je n’ai pas été sollicité.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n’ai pas de temps disponible.</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16</a:t>
            </a:fld>
            <a:endParaRPr lang="fr-FR"/>
          </a:p>
        </p:txBody>
      </p:sp>
      <p:sp>
        <p:nvSpPr>
          <p:cNvPr id="9" name="ZoneTexte 8">
            <a:extLst>
              <a:ext uri="{FF2B5EF4-FFF2-40B4-BE49-F238E27FC236}">
                <a16:creationId xmlns:a16="http://schemas.microsoft.com/office/drawing/2014/main" id="{95503AC3-48B5-2313-A40A-0E55FFA2405D}"/>
              </a:ext>
            </a:extLst>
          </p:cNvPr>
          <p:cNvSpPr txBox="1"/>
          <p:nvPr/>
        </p:nvSpPr>
        <p:spPr>
          <a:xfrm>
            <a:off x="365760" y="1428686"/>
            <a:ext cx="8403335" cy="923330"/>
          </a:xfrm>
          <a:prstGeom prst="rect">
            <a:avLst/>
          </a:prstGeom>
          <a:noFill/>
        </p:spPr>
        <p:txBody>
          <a:bodyPr wrap="square">
            <a:spAutoFit/>
          </a:bodyPr>
          <a:lstStyle/>
          <a:p>
            <a:r>
              <a:rPr lang="fr-FR" sz="1800" b="1" dirty="0">
                <a:effectLst/>
                <a:latin typeface="Dosis" pitchFamily="2" charset="77"/>
                <a:ea typeface="Times New Roman" panose="02020603050405020304" pitchFamily="18" charset="0"/>
                <a:cs typeface="Times New Roman" panose="02020603050405020304" pitchFamily="18" charset="0"/>
              </a:rPr>
              <a:t>Faites-vous partie d’un collectif ?</a:t>
            </a:r>
          </a:p>
          <a:p>
            <a:r>
              <a:rPr lang="fr-FR" b="1" dirty="0">
                <a:latin typeface="Dosis" pitchFamily="2" charset="77"/>
                <a:ea typeface="Times New Roman" panose="02020603050405020304" pitchFamily="18" charset="0"/>
                <a:cs typeface="Times New Roman" panose="02020603050405020304" pitchFamily="18" charset="0"/>
              </a:rPr>
              <a:t>oui : 10  non: 19   pourquoi : </a:t>
            </a:r>
            <a:r>
              <a:rPr lang="fr-FR" sz="1400" b="1" dirty="0">
                <a:latin typeface="Dosis" pitchFamily="2" charset="77"/>
                <a:ea typeface="Times New Roman" panose="02020603050405020304" pitchFamily="18" charset="0"/>
                <a:cs typeface="Times New Roman" panose="02020603050405020304" pitchFamily="18" charset="0"/>
              </a:rPr>
              <a:t>ça ne me prend pas trop de temps, ça me convient</a:t>
            </a:r>
            <a:endParaRPr lang="fr-FR" b="1" dirty="0">
              <a:effectLst/>
              <a:latin typeface="Dosis" pitchFamily="2" charset="77"/>
              <a:ea typeface="Times New Roman" panose="02020603050405020304" pitchFamily="18" charset="0"/>
              <a:cs typeface="Times New Roman" panose="02020603050405020304" pitchFamily="18" charset="0"/>
            </a:endParaRPr>
          </a:p>
          <a:p>
            <a:endPar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endParaRPr>
          </a:p>
        </p:txBody>
      </p:sp>
      <p:sp>
        <p:nvSpPr>
          <p:cNvPr id="12" name="ZoneTexte 11">
            <a:extLst>
              <a:ext uri="{FF2B5EF4-FFF2-40B4-BE49-F238E27FC236}">
                <a16:creationId xmlns:a16="http://schemas.microsoft.com/office/drawing/2014/main" id="{D2512D5A-0D36-FD6A-975C-A8BC644095B7}"/>
              </a:ext>
            </a:extLst>
          </p:cNvPr>
          <p:cNvSpPr txBox="1"/>
          <p:nvPr/>
        </p:nvSpPr>
        <p:spPr>
          <a:xfrm>
            <a:off x="601218" y="2105655"/>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remarques/propositions </a:t>
            </a:r>
            <a:r>
              <a:rPr lang="fr-FR" b="1" dirty="0">
                <a:solidFill>
                  <a:srgbClr val="FF0066"/>
                </a:solidFill>
                <a:latin typeface="Dosis" pitchFamily="2" charset="77"/>
                <a:ea typeface="Times New Roman" panose="02020603050405020304" pitchFamily="18" charset="0"/>
                <a:cs typeface="Times New Roman" panose="02020603050405020304" pitchFamily="18" charset="0"/>
              </a:rPr>
              <a:t>sur ce</a:t>
            </a:r>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 sujet:</a:t>
            </a:r>
            <a:endParaRPr lang="fr-FR" b="1" dirty="0"/>
          </a:p>
        </p:txBody>
      </p:sp>
      <p:sp>
        <p:nvSpPr>
          <p:cNvPr id="14" name="ZoneTexte 13">
            <a:extLst>
              <a:ext uri="{FF2B5EF4-FFF2-40B4-BE49-F238E27FC236}">
                <a16:creationId xmlns:a16="http://schemas.microsoft.com/office/drawing/2014/main" id="{E97B2893-C929-882A-0DA7-B534268B358C}"/>
              </a:ext>
            </a:extLst>
          </p:cNvPr>
          <p:cNvSpPr txBox="1"/>
          <p:nvPr/>
        </p:nvSpPr>
        <p:spPr>
          <a:xfrm>
            <a:off x="2804922" y="1066700"/>
            <a:ext cx="4951476" cy="369332"/>
          </a:xfrm>
          <a:prstGeom prst="rect">
            <a:avLst/>
          </a:prstGeom>
          <a:noFill/>
        </p:spPr>
        <p:txBody>
          <a:bodyPr wrap="square">
            <a:spAutoFit/>
          </a:bodyPr>
          <a:lstStyle/>
          <a:p>
            <a:r>
              <a:rPr lang="fr-FR" b="1" dirty="0">
                <a:solidFill>
                  <a:schemeClr val="bg1"/>
                </a:solidFill>
                <a:latin typeface="Dosis" pitchFamily="2" charset="77"/>
                <a:ea typeface="Roboto-Medium"/>
                <a:cs typeface="Roboto-Medium"/>
              </a:rPr>
              <a:t>4°) collectif</a:t>
            </a:r>
            <a:endParaRPr lang="fr-FR" dirty="0"/>
          </a:p>
        </p:txBody>
      </p:sp>
    </p:spTree>
    <p:extLst>
      <p:ext uri="{BB962C8B-B14F-4D97-AF65-F5344CB8AC3E}">
        <p14:creationId xmlns:p14="http://schemas.microsoft.com/office/powerpoint/2010/main" val="2183870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450691" y="2597957"/>
            <a:ext cx="8774272" cy="3970318"/>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Oui c’est fait 4 réponses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Oui ça serait bien pour la paroisse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Pourquoi ne pas faire un don mensualisé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Pourquoi ? Quel intérêt ?</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Non, étudiante pas de revenu mais c’est une bonne idée pour ceux qui peuvent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Oui ça serait plus simple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Non pas de prélèvement régulier</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donne tous les dimanches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Non préfère virement et dons autres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donne régulièrement tous les mois.</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17</a:t>
            </a:fld>
            <a:endParaRPr lang="fr-FR"/>
          </a:p>
        </p:txBody>
      </p:sp>
      <p:sp>
        <p:nvSpPr>
          <p:cNvPr id="9" name="ZoneTexte 8">
            <a:extLst>
              <a:ext uri="{FF2B5EF4-FFF2-40B4-BE49-F238E27FC236}">
                <a16:creationId xmlns:a16="http://schemas.microsoft.com/office/drawing/2014/main" id="{95503AC3-48B5-2313-A40A-0E55FFA2405D}"/>
              </a:ext>
            </a:extLst>
          </p:cNvPr>
          <p:cNvSpPr txBox="1"/>
          <p:nvPr/>
        </p:nvSpPr>
        <p:spPr>
          <a:xfrm>
            <a:off x="365760" y="1428686"/>
            <a:ext cx="8403335" cy="923330"/>
          </a:xfrm>
          <a:prstGeom prst="rect">
            <a:avLst/>
          </a:prstGeom>
          <a:noFill/>
        </p:spPr>
        <p:txBody>
          <a:bodyPr wrap="square">
            <a:spAutoFit/>
          </a:bodyPr>
          <a:lstStyle/>
          <a:p>
            <a:r>
              <a:rPr lang="fr-FR" sz="1800" b="1" dirty="0">
                <a:effectLst/>
                <a:latin typeface="Dosis" pitchFamily="2" charset="77"/>
                <a:ea typeface="Times New Roman" panose="02020603050405020304" pitchFamily="18" charset="0"/>
                <a:cs typeface="Times New Roman" panose="02020603050405020304" pitchFamily="18" charset="0"/>
              </a:rPr>
              <a:t>Seriez vous prêt à mettre en œuvre un prélèvement?</a:t>
            </a:r>
          </a:p>
          <a:p>
            <a:r>
              <a:rPr lang="fr-FR" b="1" dirty="0">
                <a:latin typeface="Dosis" pitchFamily="2" charset="77"/>
                <a:ea typeface="Times New Roman" panose="02020603050405020304" pitchFamily="18" charset="0"/>
                <a:cs typeface="Times New Roman" panose="02020603050405020304" pitchFamily="18" charset="0"/>
              </a:rPr>
              <a:t>oui : 6  non: 15   pourquoi :</a:t>
            </a:r>
            <a:endParaRPr lang="fr-FR" b="1" dirty="0">
              <a:effectLst/>
              <a:latin typeface="Dosis" pitchFamily="2" charset="77"/>
              <a:ea typeface="Times New Roman" panose="02020603050405020304" pitchFamily="18" charset="0"/>
              <a:cs typeface="Times New Roman" panose="02020603050405020304" pitchFamily="18" charset="0"/>
            </a:endParaRPr>
          </a:p>
          <a:p>
            <a:endPar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endParaRPr>
          </a:p>
        </p:txBody>
      </p:sp>
      <p:sp>
        <p:nvSpPr>
          <p:cNvPr id="12" name="ZoneTexte 11">
            <a:extLst>
              <a:ext uri="{FF2B5EF4-FFF2-40B4-BE49-F238E27FC236}">
                <a16:creationId xmlns:a16="http://schemas.microsoft.com/office/drawing/2014/main" id="{D2512D5A-0D36-FD6A-975C-A8BC644095B7}"/>
              </a:ext>
            </a:extLst>
          </p:cNvPr>
          <p:cNvSpPr txBox="1"/>
          <p:nvPr/>
        </p:nvSpPr>
        <p:spPr>
          <a:xfrm>
            <a:off x="601218" y="2105655"/>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remarques/propositions </a:t>
            </a:r>
            <a:r>
              <a:rPr lang="fr-FR" b="1" dirty="0">
                <a:solidFill>
                  <a:srgbClr val="FF0066"/>
                </a:solidFill>
                <a:latin typeface="Dosis" pitchFamily="2" charset="77"/>
                <a:ea typeface="Times New Roman" panose="02020603050405020304" pitchFamily="18" charset="0"/>
                <a:cs typeface="Times New Roman" panose="02020603050405020304" pitchFamily="18" charset="0"/>
              </a:rPr>
              <a:t>sur ce</a:t>
            </a:r>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 sujet:</a:t>
            </a:r>
            <a:endParaRPr lang="fr-FR" b="1" dirty="0"/>
          </a:p>
        </p:txBody>
      </p:sp>
      <p:sp>
        <p:nvSpPr>
          <p:cNvPr id="14" name="ZoneTexte 13">
            <a:extLst>
              <a:ext uri="{FF2B5EF4-FFF2-40B4-BE49-F238E27FC236}">
                <a16:creationId xmlns:a16="http://schemas.microsoft.com/office/drawing/2014/main" id="{E97B2893-C929-882A-0DA7-B534268B358C}"/>
              </a:ext>
            </a:extLst>
          </p:cNvPr>
          <p:cNvSpPr txBox="1"/>
          <p:nvPr/>
        </p:nvSpPr>
        <p:spPr>
          <a:xfrm>
            <a:off x="2804922" y="1066700"/>
            <a:ext cx="4951476" cy="369332"/>
          </a:xfrm>
          <a:prstGeom prst="rect">
            <a:avLst/>
          </a:prstGeom>
          <a:noFill/>
        </p:spPr>
        <p:txBody>
          <a:bodyPr wrap="square">
            <a:spAutoFit/>
          </a:bodyPr>
          <a:lstStyle/>
          <a:p>
            <a:r>
              <a:rPr lang="fr-FR" b="1" dirty="0">
                <a:solidFill>
                  <a:schemeClr val="bg1"/>
                </a:solidFill>
                <a:latin typeface="Dosis" pitchFamily="2" charset="77"/>
                <a:ea typeface="Roboto-Medium"/>
                <a:cs typeface="Roboto-Medium"/>
              </a:rPr>
              <a:t>5°) animation financière</a:t>
            </a:r>
            <a:endParaRPr lang="fr-FR" dirty="0"/>
          </a:p>
        </p:txBody>
      </p:sp>
    </p:spTree>
    <p:extLst>
      <p:ext uri="{BB962C8B-B14F-4D97-AF65-F5344CB8AC3E}">
        <p14:creationId xmlns:p14="http://schemas.microsoft.com/office/powerpoint/2010/main" val="732685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497275" y="1846707"/>
            <a:ext cx="8774272" cy="4185761"/>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Les ateliers du jardin à faire croitre et ouvrir</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Des conférences ouvertes à tous, des films avec discussion</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Prise de contact avec les responsables orthodoxes et catholiques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Faire des événements non religieux</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Améliorer la visibilité, communiquer, proposer des échanges pour qu’ils puissent venir à nous, il faut aller vers eux</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Pas d’idée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Invitation à participer à la catéchèse adulte, accueil lors des cultes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Insister et faire de la communication sur l’ouverture d’esprit de la paroisse, organiser des évènements interculturels, inviter chacun à parler de son expérience religieuse et culturelle lors des cultes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Il faut prendre du temps pour discuter avec certains amis autres que ceux de la paroisse et les inviter à venir assister à un culte protestant.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Je me suis senti très bien accompagné et accueilli. Je remercie mille fois la paroisse d’Aubagne !!!, les sourires les mots d’accueil, la gentillesse des gens m’ont permis de me sentir à ma place.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Meilleur accueil à l’entrée du culte ou des études bibliques, partager les infos dans notre entourage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Fête des voisins en fin d’année, en Septembre pour la rentrée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Pour moi le fait que tout soit codé  (organisé) peut être un frein, car lorsqu’on ne connait pas les codes on se sent exclu. Par exemple se donner la paix pendant le culte, surprise la première fois.</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18</a:t>
            </a:fld>
            <a:endParaRPr lang="fr-FR"/>
          </a:p>
        </p:txBody>
      </p:sp>
      <p:sp>
        <p:nvSpPr>
          <p:cNvPr id="12" name="ZoneTexte 11">
            <a:extLst>
              <a:ext uri="{FF2B5EF4-FFF2-40B4-BE49-F238E27FC236}">
                <a16:creationId xmlns:a16="http://schemas.microsoft.com/office/drawing/2014/main" id="{D2512D5A-0D36-FD6A-975C-A8BC644095B7}"/>
              </a:ext>
            </a:extLst>
          </p:cNvPr>
          <p:cNvSpPr txBox="1"/>
          <p:nvPr/>
        </p:nvSpPr>
        <p:spPr>
          <a:xfrm>
            <a:off x="681038" y="1474987"/>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remarques/propositions </a:t>
            </a:r>
            <a:r>
              <a:rPr lang="fr-FR" b="1" dirty="0">
                <a:solidFill>
                  <a:srgbClr val="FF0066"/>
                </a:solidFill>
                <a:latin typeface="Dosis" pitchFamily="2" charset="77"/>
                <a:ea typeface="Times New Roman" panose="02020603050405020304" pitchFamily="18" charset="0"/>
                <a:cs typeface="Times New Roman" panose="02020603050405020304" pitchFamily="18" charset="0"/>
              </a:rPr>
              <a:t>sur ce</a:t>
            </a:r>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 sujet:</a:t>
            </a:r>
            <a:endParaRPr lang="fr-FR" b="1" dirty="0"/>
          </a:p>
        </p:txBody>
      </p:sp>
      <p:sp>
        <p:nvSpPr>
          <p:cNvPr id="14" name="ZoneTexte 13">
            <a:extLst>
              <a:ext uri="{FF2B5EF4-FFF2-40B4-BE49-F238E27FC236}">
                <a16:creationId xmlns:a16="http://schemas.microsoft.com/office/drawing/2014/main" id="{E97B2893-C929-882A-0DA7-B534268B358C}"/>
              </a:ext>
            </a:extLst>
          </p:cNvPr>
          <p:cNvSpPr txBox="1"/>
          <p:nvPr/>
        </p:nvSpPr>
        <p:spPr>
          <a:xfrm>
            <a:off x="2804922" y="1066700"/>
            <a:ext cx="4951476" cy="369332"/>
          </a:xfrm>
          <a:prstGeom prst="rect">
            <a:avLst/>
          </a:prstGeom>
          <a:noFill/>
        </p:spPr>
        <p:txBody>
          <a:bodyPr wrap="square">
            <a:spAutoFit/>
          </a:bodyPr>
          <a:lstStyle/>
          <a:p>
            <a:r>
              <a:rPr lang="fr-FR" b="1" dirty="0">
                <a:solidFill>
                  <a:schemeClr val="bg1"/>
                </a:solidFill>
                <a:latin typeface="Dosis" pitchFamily="2" charset="77"/>
                <a:ea typeface="Roboto-Medium"/>
                <a:cs typeface="Roboto-Medium"/>
              </a:rPr>
              <a:t>6°) ouverture de la paroisse</a:t>
            </a:r>
            <a:endParaRPr lang="fr-FR" dirty="0"/>
          </a:p>
        </p:txBody>
      </p:sp>
    </p:spTree>
    <p:extLst>
      <p:ext uri="{BB962C8B-B14F-4D97-AF65-F5344CB8AC3E}">
        <p14:creationId xmlns:p14="http://schemas.microsoft.com/office/powerpoint/2010/main" val="3947148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497275" y="1846707"/>
            <a:ext cx="8774272" cy="4616648"/>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Améliorer notre présence sur les réseaux sociaux</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Ce qui fédère les jeunes: les camps , le scoutisme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Autrefois les paroissiens animaient l’école du Dimanche , qu’en est-il aujourd’hui ?</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Les laisser venir</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Un peu plus de dynamisme au niveau des chants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Sujet important mais je n’ai pas de proposition</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Confier la gestion/animation d’un culte/ à un groupe de jeunes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Groupe musique, participation à église verte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Communication, inviter chaque paroissien à ramener des jeunes et de la communication autour, relancer les éclairés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Faire des animations spécial-jeunes adaptées à leurs souhaits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Organiser un voyage, des sorties, les réunir autour d’ un projet humanitaire solidaire, vivre sa foi en agissant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Être avec les adultes: échanger/communiquer, faire des activités au culte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Avoir des cultes famille le plus souvent possible avec texte chant sermon adapté aux jeunes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Trouver des activités qui intéressent avant tout les jeunes puis ensuite activités religieuses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Les parents doivent être motivés, créer un lien avec la jeunesse, besoin spirituel chez les jeunes, travailler les sujets qui leur parlent: environnement , réseaux sociaux, relations homme/femme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WE ou camps à thème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Contacter les anciens jeunes et faire appel à leurs enfants</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19</a:t>
            </a:fld>
            <a:endParaRPr lang="fr-FR"/>
          </a:p>
        </p:txBody>
      </p:sp>
      <p:sp>
        <p:nvSpPr>
          <p:cNvPr id="12" name="ZoneTexte 11">
            <a:extLst>
              <a:ext uri="{FF2B5EF4-FFF2-40B4-BE49-F238E27FC236}">
                <a16:creationId xmlns:a16="http://schemas.microsoft.com/office/drawing/2014/main" id="{D2512D5A-0D36-FD6A-975C-A8BC644095B7}"/>
              </a:ext>
            </a:extLst>
          </p:cNvPr>
          <p:cNvSpPr txBox="1"/>
          <p:nvPr/>
        </p:nvSpPr>
        <p:spPr>
          <a:xfrm>
            <a:off x="681038" y="1474987"/>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remarques/propositions </a:t>
            </a:r>
            <a:r>
              <a:rPr lang="fr-FR" b="1" dirty="0">
                <a:solidFill>
                  <a:srgbClr val="FF0066"/>
                </a:solidFill>
                <a:latin typeface="Dosis" pitchFamily="2" charset="77"/>
                <a:ea typeface="Times New Roman" panose="02020603050405020304" pitchFamily="18" charset="0"/>
                <a:cs typeface="Times New Roman" panose="02020603050405020304" pitchFamily="18" charset="0"/>
              </a:rPr>
              <a:t>sur ce</a:t>
            </a:r>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 sujet:</a:t>
            </a:r>
            <a:endParaRPr lang="fr-FR" b="1" dirty="0"/>
          </a:p>
        </p:txBody>
      </p:sp>
      <p:sp>
        <p:nvSpPr>
          <p:cNvPr id="14" name="ZoneTexte 13">
            <a:extLst>
              <a:ext uri="{FF2B5EF4-FFF2-40B4-BE49-F238E27FC236}">
                <a16:creationId xmlns:a16="http://schemas.microsoft.com/office/drawing/2014/main" id="{E97B2893-C929-882A-0DA7-B534268B358C}"/>
              </a:ext>
            </a:extLst>
          </p:cNvPr>
          <p:cNvSpPr txBox="1"/>
          <p:nvPr/>
        </p:nvSpPr>
        <p:spPr>
          <a:xfrm>
            <a:off x="2804922" y="1066700"/>
            <a:ext cx="4951476" cy="369332"/>
          </a:xfrm>
          <a:prstGeom prst="rect">
            <a:avLst/>
          </a:prstGeom>
          <a:noFill/>
        </p:spPr>
        <p:txBody>
          <a:bodyPr wrap="square">
            <a:spAutoFit/>
          </a:bodyPr>
          <a:lstStyle/>
          <a:p>
            <a:r>
              <a:rPr lang="fr-FR" b="1" dirty="0">
                <a:solidFill>
                  <a:schemeClr val="bg1"/>
                </a:solidFill>
                <a:latin typeface="Dosis" pitchFamily="2" charset="77"/>
                <a:ea typeface="Roboto-Medium"/>
                <a:cs typeface="Roboto-Medium"/>
              </a:rPr>
              <a:t>7°) ouverture de la jeunesse</a:t>
            </a:r>
            <a:endParaRPr lang="fr-FR" dirty="0"/>
          </a:p>
        </p:txBody>
      </p:sp>
    </p:spTree>
    <p:extLst>
      <p:ext uri="{BB962C8B-B14F-4D97-AF65-F5344CB8AC3E}">
        <p14:creationId xmlns:p14="http://schemas.microsoft.com/office/powerpoint/2010/main" val="2712020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86251-7D0C-0D39-4C4C-50407B984326}"/>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A6D688C9-24F9-016F-7720-1811F8CE7987}"/>
              </a:ext>
            </a:extLst>
          </p:cNvPr>
          <p:cNvGrpSpPr>
            <a:grpSpLocks/>
          </p:cNvGrpSpPr>
          <p:nvPr/>
        </p:nvGrpSpPr>
        <p:grpSpPr bwMode="auto">
          <a:xfrm>
            <a:off x="212835" y="1086637"/>
            <a:ext cx="9693165" cy="312420"/>
            <a:chOff x="720" y="177"/>
            <a:chExt cx="10851" cy="492"/>
          </a:xfrm>
        </p:grpSpPr>
        <p:pic>
          <p:nvPicPr>
            <p:cNvPr id="5" name="docshape9">
              <a:extLst>
                <a:ext uri="{FF2B5EF4-FFF2-40B4-BE49-F238E27FC236}">
                  <a16:creationId xmlns:a16="http://schemas.microsoft.com/office/drawing/2014/main" id="{FEE3187F-27D7-80DE-B48A-B790FFE167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0F9C4B66-4A66-68FD-E6DA-91D99DD549B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r>
                <a:rPr lang="fr-FR" b="1" dirty="0">
                  <a:solidFill>
                    <a:schemeClr val="bg1"/>
                  </a:solidFill>
                  <a:latin typeface="Dosis" pitchFamily="2" charset="77"/>
                  <a:ea typeface="Roboto-Medium"/>
                  <a:cs typeface="Roboto-Medium"/>
                </a:rPr>
                <a:t>Plan du rapport d’enquête</a:t>
              </a: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1D26EFD2-F121-5483-753C-A24904B519E5}"/>
              </a:ext>
            </a:extLst>
          </p:cNvPr>
          <p:cNvSpPr txBox="1"/>
          <p:nvPr/>
        </p:nvSpPr>
        <p:spPr>
          <a:xfrm>
            <a:off x="858907" y="1547641"/>
            <a:ext cx="7067965" cy="4647426"/>
          </a:xfrm>
          <a:prstGeom prst="rect">
            <a:avLst/>
          </a:prstGeom>
          <a:noFill/>
        </p:spPr>
        <p:txBody>
          <a:bodyPr wrap="square" rtlCol="0">
            <a:spAutoFit/>
          </a:bodyPr>
          <a:lstStyle/>
          <a:p>
            <a:endParaRPr lang="fr-FR" b="1" dirty="0">
              <a:latin typeface="Dosis" pitchFamily="2" charset="77"/>
            </a:endParaRPr>
          </a:p>
          <a:p>
            <a:pPr marL="342900" marR="274320" lvl="0" indent="-342900" algn="just">
              <a:spcAft>
                <a:spcPts val="0"/>
              </a:spcAft>
              <a:buSzPts val="1000"/>
              <a:buFont typeface="Symbol" pitchFamily="2" charset="2"/>
              <a:buChar char=""/>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Introduction</a:t>
            </a:r>
          </a:p>
          <a:p>
            <a:pPr marL="342900" marR="274320" lvl="0" indent="-342900" algn="just">
              <a:spcAft>
                <a:spcPts val="0"/>
              </a:spcAft>
              <a:buSzPts val="1000"/>
              <a:buFont typeface="Symbol" pitchFamily="2" charset="2"/>
              <a:buChar char=""/>
              <a:tabLst>
                <a:tab pos="457200" algn="l"/>
              </a:tabLst>
            </a:pPr>
            <a:endParaRPr lang="fr-FR" sz="2000" b="1" dirty="0">
              <a:effectLst/>
              <a:latin typeface="Dosis" pitchFamily="2" charset="77"/>
              <a:ea typeface="Times New Roman" panose="02020603050405020304" pitchFamily="18" charset="0"/>
              <a:cs typeface="Times New Roman" panose="02020603050405020304" pitchFamily="18" charset="0"/>
            </a:endParaRPr>
          </a:p>
          <a:p>
            <a:pPr marL="342900" marR="274320" lvl="0" indent="-342900" algn="just">
              <a:spcAft>
                <a:spcPts val="0"/>
              </a:spcAft>
              <a:buSzPts val="1000"/>
              <a:buFont typeface="Symbol" pitchFamily="2" charset="2"/>
              <a:buChar char=""/>
              <a:tabLst>
                <a:tab pos="457200" algn="l"/>
              </a:tabLst>
            </a:pPr>
            <a:r>
              <a:rPr lang="fr-FR" sz="2000" b="1" dirty="0">
                <a:latin typeface="Dosis" pitchFamily="2" charset="77"/>
                <a:ea typeface="Times New Roman" panose="02020603050405020304" pitchFamily="18" charset="0"/>
                <a:cs typeface="Times New Roman" panose="02020603050405020304" pitchFamily="18" charset="0"/>
              </a:rPr>
              <a:t>Synthèse des résultats par questions/Actions décidées</a:t>
            </a:r>
            <a:endParaRPr lang="fr-FR" sz="2000" b="1" dirty="0">
              <a:effectLst/>
              <a:latin typeface="Dosis" pitchFamily="2" charset="77"/>
              <a:ea typeface="Times New Roman" panose="02020603050405020304" pitchFamily="18" charset="0"/>
              <a:cs typeface="Times New Roman" panose="02020603050405020304" pitchFamily="18" charset="0"/>
            </a:endParaRPr>
          </a:p>
          <a:p>
            <a:pPr marL="342900" marR="274320" lvl="0" indent="-342900" algn="just">
              <a:spcAft>
                <a:spcPts val="0"/>
              </a:spcAft>
              <a:buSzPts val="1000"/>
              <a:buFont typeface="Symbol" pitchFamily="2" charset="2"/>
              <a:buChar char=""/>
              <a:tabLst>
                <a:tab pos="457200" algn="l"/>
              </a:tabLst>
            </a:pPr>
            <a:endParaRPr lang="fr-FR" sz="2000" b="1" dirty="0">
              <a:effectLst/>
              <a:latin typeface="Dosis" pitchFamily="2" charset="77"/>
              <a:ea typeface="Times New Roman" panose="02020603050405020304" pitchFamily="18" charset="0"/>
              <a:cs typeface="Times New Roman" panose="02020603050405020304" pitchFamily="18" charset="0"/>
            </a:endParaRPr>
          </a:p>
          <a:p>
            <a:pPr marL="342900" marR="274320" lvl="0" indent="-342900" algn="just">
              <a:spcAft>
                <a:spcPts val="0"/>
              </a:spcAft>
              <a:buSzPts val="1000"/>
              <a:buFont typeface="Symbol" pitchFamily="2" charset="2"/>
              <a:buChar char=""/>
              <a:tabLst>
                <a:tab pos="457200" algn="l"/>
              </a:tabLst>
            </a:pPr>
            <a:r>
              <a:rPr lang="fr-FR" sz="2000" b="1" dirty="0">
                <a:effectLst/>
                <a:latin typeface="Dosis" pitchFamily="2" charset="77"/>
                <a:ea typeface="Roboto-Medium"/>
                <a:cs typeface="Times New Roman" panose="02020603050405020304" pitchFamily="18" charset="0"/>
              </a:rPr>
              <a:t>Annexe résultats exhaustifs:</a:t>
            </a: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Organisation des cultes du Samedi soir</a:t>
            </a: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Soirée à Thème</a:t>
            </a:r>
            <a:endParaRPr lang="fr-FR" sz="2000" dirty="0">
              <a:effectLst/>
              <a:latin typeface="Dosis" pitchFamily="2" charset="77"/>
              <a:ea typeface="Times New Roman" panose="02020603050405020304" pitchFamily="18" charset="0"/>
              <a:cs typeface="Times New Roman" panose="02020603050405020304" pitchFamily="18" charset="0"/>
            </a:endParaRP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Visite du pasteur</a:t>
            </a: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collectif</a:t>
            </a: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Animation financière </a:t>
            </a:r>
            <a:endParaRPr lang="fr-FR" sz="2000" dirty="0">
              <a:effectLst/>
              <a:latin typeface="Dosis" pitchFamily="2" charset="77"/>
              <a:ea typeface="Times New Roman" panose="02020603050405020304" pitchFamily="18" charset="0"/>
              <a:cs typeface="Times New Roman" panose="02020603050405020304" pitchFamily="18" charset="0"/>
            </a:endParaRP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Ouverture de la paroisse </a:t>
            </a:r>
            <a:endParaRPr lang="fr-FR" sz="2000" dirty="0">
              <a:effectLst/>
              <a:latin typeface="Dosis" pitchFamily="2" charset="77"/>
              <a:ea typeface="Times New Roman" panose="02020603050405020304" pitchFamily="18" charset="0"/>
              <a:cs typeface="Times New Roman" panose="02020603050405020304" pitchFamily="18" charset="0"/>
            </a:endParaRP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Ouverture à la jeunesse </a:t>
            </a:r>
            <a:endParaRPr lang="fr-FR" sz="2000" dirty="0">
              <a:effectLst/>
              <a:latin typeface="Dosis" pitchFamily="2" charset="77"/>
              <a:ea typeface="Times New Roman" panose="02020603050405020304" pitchFamily="18" charset="0"/>
              <a:cs typeface="Times New Roman" panose="02020603050405020304" pitchFamily="18" charset="0"/>
            </a:endParaRPr>
          </a:p>
          <a:p>
            <a:pPr marL="800100" marR="274320" lvl="1" indent="-342900" algn="just">
              <a:buSzPts val="1000"/>
              <a:buFont typeface="+mj-lt"/>
              <a:buAutoNum type="arabicPeriod"/>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Perspectives </a:t>
            </a:r>
            <a:endParaRPr lang="fr-FR" sz="2000" b="1" dirty="0">
              <a:solidFill>
                <a:srgbClr val="FF0066"/>
              </a:solidFill>
              <a:effectLst/>
              <a:latin typeface="Dosis" pitchFamily="2" charset="77"/>
              <a:ea typeface="Times New Roman" panose="02020603050405020304" pitchFamily="18" charset="0"/>
              <a:cs typeface="Times New Roman" panose="02020603050405020304" pitchFamily="18" charset="0"/>
            </a:endParaRPr>
          </a:p>
          <a:p>
            <a:pPr marL="800100" marR="274320" lvl="1" indent="-342900" algn="just">
              <a:buSzPts val="1000"/>
              <a:buFont typeface="+mj-lt"/>
              <a:buAutoNum type="arabicPeriod"/>
              <a:tabLst>
                <a:tab pos="457200" algn="l"/>
              </a:tabLst>
            </a:pPr>
            <a:endParaRPr lang="fr-FR" dirty="0">
              <a:effectLst/>
              <a:latin typeface="Roboto-Medium"/>
              <a:ea typeface="Roboto-Medium"/>
              <a:cs typeface="Roboto-Medium"/>
            </a:endParaRPr>
          </a:p>
        </p:txBody>
      </p:sp>
      <p:pic>
        <p:nvPicPr>
          <p:cNvPr id="3" name="Image 2">
            <a:extLst>
              <a:ext uri="{FF2B5EF4-FFF2-40B4-BE49-F238E27FC236}">
                <a16:creationId xmlns:a16="http://schemas.microsoft.com/office/drawing/2014/main" id="{C95CC74E-7810-D92B-C1DA-6412B3A3FC41}"/>
              </a:ext>
            </a:extLst>
          </p:cNvPr>
          <p:cNvPicPr>
            <a:picLocks noChangeAspect="1"/>
          </p:cNvPicPr>
          <p:nvPr/>
        </p:nvPicPr>
        <p:blipFill>
          <a:blip r:embed="rId3"/>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60CEC971-EBFE-49DA-7747-EEA9D04D6445}"/>
              </a:ext>
            </a:extLst>
          </p:cNvPr>
          <p:cNvSpPr>
            <a:spLocks noGrp="1"/>
          </p:cNvSpPr>
          <p:nvPr>
            <p:ph type="dt" sz="half" idx="10"/>
          </p:nvPr>
        </p:nvSpPr>
        <p:spPr/>
        <p:txBody>
          <a:bodyPr/>
          <a:lstStyle/>
          <a:p>
            <a:fld id="{B5EEF52F-3CBD-43F1-A0CF-6878E6607752}"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F7A678A-F566-7404-42C9-9302073EB163}"/>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3586F0B8-9B09-083E-325D-368A724DE188}"/>
              </a:ext>
            </a:extLst>
          </p:cNvPr>
          <p:cNvSpPr>
            <a:spLocks noGrp="1"/>
          </p:cNvSpPr>
          <p:nvPr>
            <p:ph type="sldNum" sz="quarter" idx="12"/>
          </p:nvPr>
        </p:nvSpPr>
        <p:spPr/>
        <p:txBody>
          <a:bodyPr/>
          <a:lstStyle/>
          <a:p>
            <a:fld id="{FFEABA99-3984-A34D-9207-E19345E045D8}" type="slidenum">
              <a:rPr lang="fr-FR" smtClean="0"/>
              <a:t>2</a:t>
            </a:fld>
            <a:endParaRPr lang="fr-FR"/>
          </a:p>
        </p:txBody>
      </p:sp>
    </p:spTree>
    <p:extLst>
      <p:ext uri="{BB962C8B-B14F-4D97-AF65-F5344CB8AC3E}">
        <p14:creationId xmlns:p14="http://schemas.microsoft.com/office/powerpoint/2010/main" val="1062139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C36FD-85D7-48DE-8E33-C29593ABD77C}"/>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876C8FB8-464E-4E01-EEB3-1F653068497D}"/>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81D10B8-2152-5AAA-E863-E00C7E63CB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67652669-82AB-40E6-FF0F-47296AB66CE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C37E8A6A-B461-5484-922A-2D17A70D97F1}"/>
              </a:ext>
            </a:extLst>
          </p:cNvPr>
          <p:cNvSpPr txBox="1"/>
          <p:nvPr/>
        </p:nvSpPr>
        <p:spPr>
          <a:xfrm>
            <a:off x="497275" y="1846707"/>
            <a:ext cx="8774272" cy="4185761"/>
          </a:xfrm>
          <a:prstGeom prst="rect">
            <a:avLst/>
          </a:prstGeom>
          <a:noFill/>
        </p:spPr>
        <p:txBody>
          <a:bodyPr wrap="square" rtlCol="0">
            <a:spAutoFit/>
          </a:bodyPr>
          <a:lstStyle/>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Une conférence débat sur la mission (Dominique </a:t>
            </a:r>
            <a:r>
              <a:rPr lang="fr-FR" sz="1400" b="1" dirty="0" err="1">
                <a:latin typeface="Dosis" pitchFamily="2" charset="77"/>
                <a:ea typeface="Roboto-Medium"/>
                <a:cs typeface="Times New Roman" panose="02020603050405020304" pitchFamily="18" charset="0"/>
              </a:rPr>
              <a:t>Pury</a:t>
            </a:r>
            <a:r>
              <a:rPr lang="fr-FR" sz="1400" b="1" dirty="0">
                <a:latin typeface="Dosis" pitchFamily="2" charset="77"/>
                <a:ea typeface="Roboto-Medium"/>
                <a:cs typeface="Times New Roman" panose="02020603050405020304" pitchFamily="18" charset="0"/>
              </a:rPr>
              <a: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Que les calendriers soient envoyés régulièrement avec rappel à la semaine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Organiser un atelier gym yogique éveil corporel</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Un rapprochement avec une association humanitaire locale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Nous allons dans la bonne direction, personnes actives motivées volontaires, plus d’activités le Samedi et Dimanche pour les personnes en activité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Ouvert à toute activité</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Accueil de conférences proposées par Esprit en liberté de la Ciotat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Atelier cuisine suivi d’un repas partagé  où l’on discute d’un texte biblique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Discussion autour d’un sujet précis avec notre pasteur et notre participation</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Activité théâtrale, mise en voix de textes.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Les écritures avant tout !!!</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Ça serait bien d’avoir un planning au cours de l’été avec les dates des activités pour l’année suivante pour pouvoir s’organiser dés la rentrée en fonction de ces dates.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Les activités qui existent sont suffisantes</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Roboto-Medium"/>
                <a:cs typeface="Times New Roman" panose="02020603050405020304" pitchFamily="18" charset="0"/>
              </a:rPr>
              <a:t>Sorties cinéma</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Roboto-Medium"/>
              <a:cs typeface="Times New Roman" panose="02020603050405020304" pitchFamily="18" charset="0"/>
            </a:endParaRPr>
          </a:p>
        </p:txBody>
      </p:sp>
      <p:pic>
        <p:nvPicPr>
          <p:cNvPr id="3" name="Image 2">
            <a:extLst>
              <a:ext uri="{FF2B5EF4-FFF2-40B4-BE49-F238E27FC236}">
                <a16:creationId xmlns:a16="http://schemas.microsoft.com/office/drawing/2014/main" id="{A292AA0A-7D0F-EFF6-B839-C93E72DC23A7}"/>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35598237-6413-5E79-2D19-169BBA8F4987}"/>
              </a:ext>
            </a:extLst>
          </p:cNvPr>
          <p:cNvSpPr>
            <a:spLocks noGrp="1"/>
          </p:cNvSpPr>
          <p:nvPr>
            <p:ph type="dt" sz="half" idx="10"/>
          </p:nvPr>
        </p:nvSpPr>
        <p:spPr/>
        <p:txBody>
          <a:bodyPr/>
          <a:lstStyle/>
          <a:p>
            <a:fld id="{62276A9A-8EB2-4D93-9888-93431ED5DEF7}"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E839F17C-901F-332A-271A-952C6B4C619E}"/>
              </a:ext>
            </a:extLst>
          </p:cNvPr>
          <p:cNvSpPr>
            <a:spLocks noGrp="1"/>
          </p:cNvSpPr>
          <p:nvPr>
            <p:ph type="ftr" sz="quarter" idx="11"/>
          </p:nvPr>
        </p:nvSpPr>
        <p:spPr/>
        <p:txBody>
          <a:bodyPr/>
          <a:lstStyle/>
          <a:p>
            <a:r>
              <a:rPr lang="fr-FR"/>
              <a:t>enquête Juin 2024</a:t>
            </a:r>
          </a:p>
        </p:txBody>
      </p:sp>
      <p:sp>
        <p:nvSpPr>
          <p:cNvPr id="11" name="Espace réservé du numéro de diapositive 10">
            <a:extLst>
              <a:ext uri="{FF2B5EF4-FFF2-40B4-BE49-F238E27FC236}">
                <a16:creationId xmlns:a16="http://schemas.microsoft.com/office/drawing/2014/main" id="{C62885A9-196E-774A-4FBD-B389A8ED26EE}"/>
              </a:ext>
            </a:extLst>
          </p:cNvPr>
          <p:cNvSpPr>
            <a:spLocks noGrp="1"/>
          </p:cNvSpPr>
          <p:nvPr>
            <p:ph type="sldNum" sz="quarter" idx="12"/>
          </p:nvPr>
        </p:nvSpPr>
        <p:spPr/>
        <p:txBody>
          <a:bodyPr/>
          <a:lstStyle/>
          <a:p>
            <a:fld id="{FFEABA99-3984-A34D-9207-E19345E045D8}" type="slidenum">
              <a:rPr lang="fr-FR" smtClean="0"/>
              <a:t>20</a:t>
            </a:fld>
            <a:endParaRPr lang="fr-FR"/>
          </a:p>
        </p:txBody>
      </p:sp>
      <p:sp>
        <p:nvSpPr>
          <p:cNvPr id="12" name="ZoneTexte 11">
            <a:extLst>
              <a:ext uri="{FF2B5EF4-FFF2-40B4-BE49-F238E27FC236}">
                <a16:creationId xmlns:a16="http://schemas.microsoft.com/office/drawing/2014/main" id="{D2512D5A-0D36-FD6A-975C-A8BC644095B7}"/>
              </a:ext>
            </a:extLst>
          </p:cNvPr>
          <p:cNvSpPr txBox="1"/>
          <p:nvPr/>
        </p:nvSpPr>
        <p:spPr>
          <a:xfrm>
            <a:off x="681038" y="1474987"/>
            <a:ext cx="4951476" cy="369332"/>
          </a:xfrm>
          <a:prstGeom prst="rect">
            <a:avLst/>
          </a:prstGeom>
          <a:noFill/>
        </p:spPr>
        <p:txBody>
          <a:bodyPr wrap="square">
            <a:spAutoFit/>
          </a:bodyPr>
          <a:lstStyle/>
          <a:p>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Vos  remarques/propositions </a:t>
            </a:r>
            <a:r>
              <a:rPr lang="fr-FR" b="1" dirty="0">
                <a:solidFill>
                  <a:srgbClr val="FF0066"/>
                </a:solidFill>
                <a:latin typeface="Dosis" pitchFamily="2" charset="77"/>
                <a:ea typeface="Times New Roman" panose="02020603050405020304" pitchFamily="18" charset="0"/>
                <a:cs typeface="Times New Roman" panose="02020603050405020304" pitchFamily="18" charset="0"/>
              </a:rPr>
              <a:t>sur ce</a:t>
            </a:r>
            <a:r>
              <a:rPr lang="fr-FR" sz="1800" b="1" dirty="0">
                <a:solidFill>
                  <a:srgbClr val="FF0066"/>
                </a:solidFill>
                <a:effectLst/>
                <a:latin typeface="Dosis" pitchFamily="2" charset="77"/>
                <a:ea typeface="Times New Roman" panose="02020603050405020304" pitchFamily="18" charset="0"/>
                <a:cs typeface="Times New Roman" panose="02020603050405020304" pitchFamily="18" charset="0"/>
              </a:rPr>
              <a:t> sujet:</a:t>
            </a:r>
            <a:endParaRPr lang="fr-FR" b="1" dirty="0"/>
          </a:p>
        </p:txBody>
      </p:sp>
      <p:sp>
        <p:nvSpPr>
          <p:cNvPr id="14" name="ZoneTexte 13">
            <a:extLst>
              <a:ext uri="{FF2B5EF4-FFF2-40B4-BE49-F238E27FC236}">
                <a16:creationId xmlns:a16="http://schemas.microsoft.com/office/drawing/2014/main" id="{E97B2893-C929-882A-0DA7-B534268B358C}"/>
              </a:ext>
            </a:extLst>
          </p:cNvPr>
          <p:cNvSpPr txBox="1"/>
          <p:nvPr/>
        </p:nvSpPr>
        <p:spPr>
          <a:xfrm>
            <a:off x="2804922" y="1066700"/>
            <a:ext cx="4951476" cy="369332"/>
          </a:xfrm>
          <a:prstGeom prst="rect">
            <a:avLst/>
          </a:prstGeom>
          <a:noFill/>
        </p:spPr>
        <p:txBody>
          <a:bodyPr wrap="square">
            <a:spAutoFit/>
          </a:bodyPr>
          <a:lstStyle/>
          <a:p>
            <a:r>
              <a:rPr lang="fr-FR" b="1" dirty="0">
                <a:solidFill>
                  <a:schemeClr val="bg1"/>
                </a:solidFill>
                <a:latin typeface="Dosis" pitchFamily="2" charset="77"/>
                <a:ea typeface="Roboto-Medium"/>
                <a:cs typeface="Roboto-Medium"/>
              </a:rPr>
              <a:t>8°) perspectives</a:t>
            </a:r>
            <a:endParaRPr lang="fr-FR" dirty="0"/>
          </a:p>
        </p:txBody>
      </p:sp>
    </p:spTree>
    <p:extLst>
      <p:ext uri="{BB962C8B-B14F-4D97-AF65-F5344CB8AC3E}">
        <p14:creationId xmlns:p14="http://schemas.microsoft.com/office/powerpoint/2010/main" val="374306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86251-7D0C-0D39-4C4C-50407B984326}"/>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A6D688C9-24F9-016F-7720-1811F8CE7987}"/>
              </a:ext>
            </a:extLst>
          </p:cNvPr>
          <p:cNvGrpSpPr>
            <a:grpSpLocks/>
          </p:cNvGrpSpPr>
          <p:nvPr/>
        </p:nvGrpSpPr>
        <p:grpSpPr bwMode="auto">
          <a:xfrm>
            <a:off x="212835" y="1086637"/>
            <a:ext cx="9693165" cy="312420"/>
            <a:chOff x="720" y="177"/>
            <a:chExt cx="10851" cy="492"/>
          </a:xfrm>
        </p:grpSpPr>
        <p:pic>
          <p:nvPicPr>
            <p:cNvPr id="5" name="docshape9">
              <a:extLst>
                <a:ext uri="{FF2B5EF4-FFF2-40B4-BE49-F238E27FC236}">
                  <a16:creationId xmlns:a16="http://schemas.microsoft.com/office/drawing/2014/main" id="{FEE3187F-27D7-80DE-B48A-B790FFE167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0F9C4B66-4A66-68FD-E6DA-91D99DD549BE}"/>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r>
                <a:rPr lang="fr-FR" b="1" dirty="0">
                  <a:solidFill>
                    <a:schemeClr val="bg1"/>
                  </a:solidFill>
                  <a:latin typeface="Dosis" pitchFamily="2" charset="77"/>
                  <a:ea typeface="Roboto-Medium"/>
                  <a:cs typeface="Roboto-Medium"/>
                </a:rPr>
                <a:t>Introduction</a:t>
              </a: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1D26EFD2-F121-5483-753C-A24904B519E5}"/>
              </a:ext>
            </a:extLst>
          </p:cNvPr>
          <p:cNvSpPr txBox="1"/>
          <p:nvPr/>
        </p:nvSpPr>
        <p:spPr>
          <a:xfrm>
            <a:off x="858907" y="1547641"/>
            <a:ext cx="7067965" cy="646331"/>
          </a:xfrm>
          <a:prstGeom prst="rect">
            <a:avLst/>
          </a:prstGeom>
          <a:noFill/>
        </p:spPr>
        <p:txBody>
          <a:bodyPr wrap="square" rtlCol="0">
            <a:spAutoFit/>
          </a:bodyPr>
          <a:lstStyle/>
          <a:p>
            <a:endParaRPr lang="fr-FR" b="1" dirty="0">
              <a:latin typeface="Dosis" pitchFamily="2" charset="77"/>
            </a:endParaRPr>
          </a:p>
          <a:p>
            <a:pPr marL="800100" marR="274320" lvl="1" indent="-342900" algn="just">
              <a:buSzPts val="1000"/>
              <a:buFont typeface="+mj-lt"/>
              <a:buAutoNum type="arabicPeriod"/>
              <a:tabLst>
                <a:tab pos="457200" algn="l"/>
              </a:tabLst>
            </a:pPr>
            <a:endParaRPr lang="fr-FR" dirty="0">
              <a:effectLst/>
              <a:latin typeface="Roboto-Medium"/>
              <a:ea typeface="Roboto-Medium"/>
              <a:cs typeface="Roboto-Medium"/>
            </a:endParaRPr>
          </a:p>
        </p:txBody>
      </p:sp>
      <p:pic>
        <p:nvPicPr>
          <p:cNvPr id="3" name="Image 2">
            <a:extLst>
              <a:ext uri="{FF2B5EF4-FFF2-40B4-BE49-F238E27FC236}">
                <a16:creationId xmlns:a16="http://schemas.microsoft.com/office/drawing/2014/main" id="{C95CC74E-7810-D92B-C1DA-6412B3A3FC41}"/>
              </a:ext>
            </a:extLst>
          </p:cNvPr>
          <p:cNvPicPr>
            <a:picLocks noChangeAspect="1"/>
          </p:cNvPicPr>
          <p:nvPr/>
        </p:nvPicPr>
        <p:blipFill>
          <a:blip r:embed="rId3"/>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60CEC971-EBFE-49DA-7747-EEA9D04D6445}"/>
              </a:ext>
            </a:extLst>
          </p:cNvPr>
          <p:cNvSpPr>
            <a:spLocks noGrp="1"/>
          </p:cNvSpPr>
          <p:nvPr>
            <p:ph type="dt" sz="half" idx="10"/>
          </p:nvPr>
        </p:nvSpPr>
        <p:spPr/>
        <p:txBody>
          <a:bodyPr/>
          <a:lstStyle/>
          <a:p>
            <a:fld id="{B5EEF52F-3CBD-43F1-A0CF-6878E6607752}"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F7A678A-F566-7404-42C9-9302073EB163}"/>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3586F0B8-9B09-083E-325D-368A724DE188}"/>
              </a:ext>
            </a:extLst>
          </p:cNvPr>
          <p:cNvSpPr>
            <a:spLocks noGrp="1"/>
          </p:cNvSpPr>
          <p:nvPr>
            <p:ph type="sldNum" sz="quarter" idx="12"/>
          </p:nvPr>
        </p:nvSpPr>
        <p:spPr/>
        <p:txBody>
          <a:bodyPr/>
          <a:lstStyle/>
          <a:p>
            <a:fld id="{FFEABA99-3984-A34D-9207-E19345E045D8}" type="slidenum">
              <a:rPr lang="fr-FR" smtClean="0"/>
              <a:t>3</a:t>
            </a:fld>
            <a:endParaRPr lang="fr-FR"/>
          </a:p>
        </p:txBody>
      </p:sp>
      <p:sp>
        <p:nvSpPr>
          <p:cNvPr id="7" name="ZoneTexte 6">
            <a:extLst>
              <a:ext uri="{FF2B5EF4-FFF2-40B4-BE49-F238E27FC236}">
                <a16:creationId xmlns:a16="http://schemas.microsoft.com/office/drawing/2014/main" id="{920F8959-842E-523D-A9DA-2DA2CD2FC94B}"/>
              </a:ext>
            </a:extLst>
          </p:cNvPr>
          <p:cNvSpPr txBox="1"/>
          <p:nvPr/>
        </p:nvSpPr>
        <p:spPr>
          <a:xfrm>
            <a:off x="858907" y="1168677"/>
            <a:ext cx="7067965" cy="5447645"/>
          </a:xfrm>
          <a:prstGeom prst="rect">
            <a:avLst/>
          </a:prstGeom>
          <a:noFill/>
        </p:spPr>
        <p:txBody>
          <a:bodyPr wrap="square" rtlCol="0">
            <a:spAutoFit/>
          </a:bodyPr>
          <a:lstStyle/>
          <a:p>
            <a:endParaRPr lang="fr-FR" b="1" dirty="0">
              <a:latin typeface="Dosis" pitchFamily="2" charset="77"/>
            </a:endParaRPr>
          </a:p>
          <a:p>
            <a:pPr marL="342900" marR="274320" lvl="0" indent="-342900" algn="just">
              <a:spcAft>
                <a:spcPts val="0"/>
              </a:spcAft>
              <a:buSzPts val="1000"/>
              <a:buFont typeface="Wingdings" panose="05000000000000000000" pitchFamily="2" charset="2"/>
              <a:buChar char="Ø"/>
              <a:tabLst>
                <a:tab pos="457200" algn="l"/>
              </a:tabLst>
            </a:pPr>
            <a:r>
              <a:rPr lang="fr-FR" sz="2000" b="1" dirty="0">
                <a:effectLst/>
                <a:latin typeface="Dosis" pitchFamily="2" charset="77"/>
                <a:ea typeface="Times New Roman" panose="02020603050405020304" pitchFamily="18" charset="0"/>
                <a:cs typeface="Times New Roman" panose="02020603050405020304" pitchFamily="18" charset="0"/>
              </a:rPr>
              <a:t>Une enquête pourquoi faire ?</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Nous sommes un même corps et chaque membre peut donner des informations pour que la paroisse avance harmonieusement</a:t>
            </a:r>
          </a:p>
          <a:p>
            <a:pPr marL="800100" marR="274320" lvl="1" indent="-342900" algn="just">
              <a:buSzPts val="1000"/>
              <a:buFont typeface="Wingdings" panose="05000000000000000000" pitchFamily="2" charset="2"/>
              <a:buChar char="Ø"/>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Seul on va vite, à plusieurs on va plus loin !</a:t>
            </a:r>
          </a:p>
          <a:p>
            <a:pPr marL="800100" marR="274320" lvl="1" indent="-342900" algn="just">
              <a:buSzPts val="1000"/>
              <a:buFont typeface="Wingdings" panose="05000000000000000000" pitchFamily="2" charset="2"/>
              <a:buChar char="Ø"/>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La paroisse compte une richesse d’individus qui peuvent apporter des propositions nouvelles inconnues au sein du Conseil presbytéral</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C’est un moyen d’expression complémentaire à nos échanges avec vous.</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342900" marR="274320" lvl="0" indent="-342900" algn="just">
              <a:spcAft>
                <a:spcPts val="0"/>
              </a:spcAft>
              <a:buSzPts val="1000"/>
              <a:buFont typeface="Wingdings" panose="05000000000000000000" pitchFamily="2" charset="2"/>
              <a:buChar char="Ø"/>
              <a:tabLst>
                <a:tab pos="457200" algn="l"/>
              </a:tabLst>
            </a:pPr>
            <a:r>
              <a:rPr lang="fr-FR" sz="2000" b="1" dirty="0">
                <a:latin typeface="Dosis" pitchFamily="2" charset="77"/>
                <a:ea typeface="Times New Roman" panose="02020603050405020304" pitchFamily="18" charset="0"/>
                <a:cs typeface="Times New Roman" panose="02020603050405020304" pitchFamily="18" charset="0"/>
              </a:rPr>
              <a:t>Merci pour vos avis, vos propositions</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Nous avons récolté 25 questionnaires avec de très nombreux commentaires</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Merci pour votre implication qui nous a impressionné</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 conseil dispose de nombreuses pistes de réflexion et action et a pu prendre déjà certaines décision</a:t>
            </a:r>
          </a:p>
          <a:p>
            <a:pPr marL="342900" marR="274320" lvl="0" indent="-342900" algn="just">
              <a:spcAft>
                <a:spcPts val="0"/>
              </a:spcAft>
              <a:buSzPts val="1000"/>
              <a:buFont typeface="Wingdings" panose="05000000000000000000" pitchFamily="2" charset="2"/>
              <a:buChar char="Ø"/>
              <a:tabLst>
                <a:tab pos="457200" algn="l"/>
              </a:tabLst>
            </a:pPr>
            <a:r>
              <a:rPr lang="fr-FR" sz="2000" b="1" dirty="0">
                <a:latin typeface="Dosis" pitchFamily="2" charset="77"/>
                <a:ea typeface="Times New Roman" panose="02020603050405020304" pitchFamily="18" charset="0"/>
                <a:cs typeface="Times New Roman" panose="02020603050405020304" pitchFamily="18" charset="0"/>
              </a:rPr>
              <a:t>Et maintenant …</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La restitution de vos expressions vous appartient, vous la trouverez de façon exhaustive en annexe. Ça nous a pris un peu de temps mais c’est très riche</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Vous pourrez retrouver vos dires et les comparez à l’expression des autres. Ceux qui n’ont pu participer pourront le faire sur une prochaine enquête</a:t>
            </a:r>
          </a:p>
          <a:p>
            <a:pPr marL="800100" marR="274320" lvl="1" indent="-342900" algn="just">
              <a:buSzPts val="1000"/>
              <a:buFont typeface="Wingdings" panose="05000000000000000000" pitchFamily="2" charset="2"/>
              <a:buChar char="Ø"/>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Vous trouverez une courte synthèse pour ceux qui n’ont pas beaucoup de temps et les actions à court terme décidées par le conseil presbytéral. Certaines pistes soulevées prendront un peu plus de temps mais seront aussi valorisées</a:t>
            </a:r>
          </a:p>
          <a:p>
            <a:pPr marL="800100" marR="274320" lvl="1" indent="-342900" algn="just">
              <a:buSzPts val="1000"/>
              <a:buFont typeface="Wingdings" panose="05000000000000000000" pitchFamily="2" charset="2"/>
              <a:buChar char="Ø"/>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800100" marR="274320" lvl="1" indent="-342900" algn="just">
              <a:buSzPts val="1000"/>
              <a:buFont typeface="+mj-lt"/>
              <a:buAutoNum type="arabicPeriod"/>
              <a:tabLst>
                <a:tab pos="457200" algn="l"/>
              </a:tabLst>
            </a:pPr>
            <a:endParaRPr lang="fr-FR" dirty="0">
              <a:effectLst/>
              <a:latin typeface="Roboto-Medium"/>
              <a:ea typeface="Roboto-Medium"/>
              <a:cs typeface="Roboto-Medium"/>
            </a:endParaRPr>
          </a:p>
        </p:txBody>
      </p:sp>
    </p:spTree>
    <p:extLst>
      <p:ext uri="{BB962C8B-B14F-4D97-AF65-F5344CB8AC3E}">
        <p14:creationId xmlns:p14="http://schemas.microsoft.com/office/powerpoint/2010/main" val="174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spcAft>
                  <a:spcPts val="0"/>
                </a:spcAft>
              </a:pPr>
              <a:r>
                <a:rPr lang="fr-FR" b="1" dirty="0">
                  <a:solidFill>
                    <a:schemeClr val="bg1"/>
                  </a:solidFill>
                  <a:latin typeface="Dosis" pitchFamily="2" charset="77"/>
                  <a:ea typeface="Roboto-Medium"/>
                  <a:cs typeface="Roboto-Medium"/>
                </a:rPr>
                <a:t>1°) Organisation du culte du samedi soir</a:t>
              </a: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553998"/>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Quel est le meilleur créneau horaire pour votre organisation ?</a:t>
            </a:r>
            <a:endParaRPr lang="fr-FR" sz="1400" b="1" i="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i="1" dirty="0">
                <a:effectLst/>
                <a:latin typeface="Dosis" pitchFamily="2" charset="77"/>
                <a:ea typeface="Times New Roman" panose="02020603050405020304" pitchFamily="18" charset="0"/>
                <a:cs typeface="Times New Roman" panose="02020603050405020304" pitchFamily="18" charset="0"/>
              </a:rPr>
              <a:t> 4 créneaux proposés voir annexe.</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4</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615396" y="2125340"/>
            <a:ext cx="7256611" cy="1908215"/>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400" b="1" dirty="0">
                <a:effectLst/>
                <a:latin typeface="Dosis" pitchFamily="2" charset="77"/>
                <a:ea typeface="Times New Roman" panose="02020603050405020304" pitchFamily="18" charset="0"/>
                <a:cs typeface="Times New Roman" panose="02020603050405020304" pitchFamily="18" charset="0"/>
              </a:rPr>
              <a:t>parfaite égalité entre les 3 premiers créneaux proposés 8 réponses, ce qui montre qu’il n’y a pas de « créneau idéal ». </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Chacun a des contraintes diverses parfois contradictoire entre elles: profiter de la journée mais pouvoir disposer de sa soirée, contrainte des repas pour les familles avec enfants en bas âges</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Problème de circulation pour ceux qui viennent ou retournent sur Marseille.</a:t>
            </a: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735131" y="4082388"/>
            <a:ext cx="7256611" cy="2492990"/>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L’horaire 19h/20h est conservé pour la période d’été</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L’horaire 18h /19h sera celui de la période d’hivers</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 changement se fera en même temps que celui de notre changement d’heure en fin octobre et fin mars.</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Bilan en Juin 2025</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 CP recherche un compromis permettant de satisfaire les besoins de profiter des après midi d’été et de rentrées de nuit l’hivers.</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i="1" dirty="0">
                <a:effectLst/>
                <a:latin typeface="Dosis" pitchFamily="2" charset="77"/>
                <a:ea typeface="Times New Roman" panose="02020603050405020304" pitchFamily="18" charset="0"/>
                <a:cs typeface="Times New Roman" panose="02020603050405020304" pitchFamily="18" charset="0"/>
              </a:rPr>
              <a:t> </a:t>
            </a:r>
            <a:endParaRPr lang="fr-FR" sz="1800" dirty="0">
              <a:effectLst/>
              <a:latin typeface="Roboto-Medium"/>
              <a:ea typeface="Roboto-Medium"/>
              <a:cs typeface="Roboto-Medium"/>
            </a:endParaRPr>
          </a:p>
        </p:txBody>
      </p:sp>
    </p:spTree>
    <p:extLst>
      <p:ext uri="{BB962C8B-B14F-4D97-AF65-F5344CB8AC3E}">
        <p14:creationId xmlns:p14="http://schemas.microsoft.com/office/powerpoint/2010/main" val="3400405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0340" marR="274320" algn="ctr"/>
              <a:r>
                <a:rPr lang="fr-FR" b="1" dirty="0">
                  <a:solidFill>
                    <a:schemeClr val="bg1"/>
                  </a:solidFill>
                  <a:latin typeface="Dosis" pitchFamily="2" charset="77"/>
                  <a:ea typeface="Roboto-Medium"/>
                  <a:cs typeface="Roboto-Medium"/>
                </a:rPr>
                <a:t>2°) Soirée à thème</a:t>
              </a:r>
              <a:endParaRPr lang="fr-FR" sz="1800" dirty="0">
                <a:solidFill>
                  <a:schemeClr val="bg1"/>
                </a:solidFill>
                <a:effectLst/>
                <a:latin typeface="Roboto-Medium"/>
                <a:ea typeface="Roboto-Medium"/>
                <a:cs typeface="Roboto-Medium"/>
              </a:endParaRPr>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769441"/>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Nous avons proposé des soirées sur des thèmes d’actualité ; pardon, relation au temps, à la nourriture terrestre ou spirituelle. Proposez un ou plusieurs thèmes qui vous intéressent.</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5</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615397" y="2415402"/>
            <a:ext cx="7256611" cy="1046440"/>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Une grande richesse de thèmes proposés</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Des thèmes religieux et de société: intergénération, écologie, actualité</a:t>
            </a: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615396" y="3319556"/>
            <a:ext cx="8793780" cy="2492990"/>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Thème prochaine réunion « Histoire du protestantisme et implication concrète sur notre doctrine »</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Certains thèmes pourront être traités en dehors des soirées temps fort exemple écologie avec le projet église verte</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Conserver précieusement cette liste pour chercher à traiter le plus grand nombre de sujets</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Idée pour une prochaine fois de faire un vote sur les sujets les plus prisés.</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 CP est reconnaissant de toutes ces propositions et sera attentif à ce qu’elles soient traitées d’une façon ou d’une autre: article dans lettre mensuelle, étude biblique sur un sujet, prédication sur une thématique, soirée partage..</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i="1" dirty="0">
                <a:effectLst/>
                <a:latin typeface="Dosis" pitchFamily="2" charset="77"/>
                <a:ea typeface="Times New Roman" panose="02020603050405020304" pitchFamily="18" charset="0"/>
                <a:cs typeface="Times New Roman" panose="02020603050405020304" pitchFamily="18" charset="0"/>
              </a:rPr>
              <a:t> </a:t>
            </a:r>
            <a:endParaRPr lang="fr-FR" sz="1800" dirty="0">
              <a:effectLst/>
              <a:latin typeface="Roboto-Medium"/>
              <a:ea typeface="Roboto-Medium"/>
              <a:cs typeface="Roboto-Medium"/>
            </a:endParaRPr>
          </a:p>
        </p:txBody>
      </p:sp>
    </p:spTree>
    <p:extLst>
      <p:ext uri="{BB962C8B-B14F-4D97-AF65-F5344CB8AC3E}">
        <p14:creationId xmlns:p14="http://schemas.microsoft.com/office/powerpoint/2010/main" val="2277900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r>
                <a:rPr lang="fr-FR" b="1" dirty="0">
                  <a:solidFill>
                    <a:schemeClr val="bg1"/>
                  </a:solidFill>
                  <a:latin typeface="Dosis" pitchFamily="2" charset="77"/>
                  <a:ea typeface="Roboto-Medium"/>
                  <a:cs typeface="Roboto-Medium"/>
                </a:rPr>
                <a:t>3°) visite du pasteur </a:t>
              </a:r>
              <a:endParaRPr lang="fr-FR" dirty="0"/>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338554"/>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Avez-vous depuis une année sollicité la visite du pasteur ?</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6</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501657" y="1948206"/>
            <a:ext cx="7256611" cy="1908215"/>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Une minorité 25% a sollicité la visite du pasteur</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Une grande diversité de pratiques qu’on peut classer en 3 groupes:</a:t>
            </a:r>
          </a:p>
          <a:p>
            <a:pPr marL="742950" marR="274320" lvl="1" indent="-285750" algn="jus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Ignorance ou souhait de ne pas déranger pour expliquer l’absence de sollicitation</a:t>
            </a:r>
          </a:p>
          <a:p>
            <a:pPr marL="742950" marR="274320" lvl="1" indent="-285750" algn="just">
              <a:buSzPts val="1000"/>
              <a:buFont typeface="Wingdings" panose="05000000000000000000" pitchFamily="2" charset="2"/>
              <a:buChar char="ü"/>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Rencontre informelle au culte ou sur une activité suffisante</a:t>
            </a:r>
          </a:p>
          <a:p>
            <a:pPr marL="742950" marR="274320" lvl="1" indent="-285750" algn="jus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Pas de sollicitation aujourd’hui mais je le ferai à l’avenir</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Un accueil favorable à ces visites dans le respect de la disponibilité du pasteur</a:t>
            </a: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501657" y="3644919"/>
            <a:ext cx="7256611" cy="2923877"/>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Communication sur le sens des visites du pasteur et des modalités pour le rencontrer </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Mise en place à titre expérimental d’une « permanence du pasteur » dans le bureau de la salle du jardin le vendredi début d’après midi  (voir sur le calendrier sur le site internet et sur les échos)</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Les occasions de rencontres conviviales ne manquent pas dans la paroisse: repas après le culte, activité créatives… La visite du pasteur est d’un autre ordre:</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Pour des circonstances particulières de la vie le nécessitant</a:t>
            </a:r>
          </a:p>
          <a:p>
            <a:pPr marL="285750" marR="274320" lvl="0" indent="-285750" algn="just">
              <a:spcAft>
                <a:spcPts val="0"/>
              </a:spcAft>
              <a:buSzPts val="1000"/>
              <a:buFont typeface="Arial" panose="020B0604020202020204" pitchFamily="34" charset="0"/>
              <a:buChar char="•"/>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Pour des besoins d ’édification théologique suite à des situations particulières</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i="1" dirty="0">
                <a:effectLst/>
                <a:latin typeface="Dosis" pitchFamily="2" charset="77"/>
                <a:ea typeface="Times New Roman" panose="02020603050405020304" pitchFamily="18" charset="0"/>
                <a:cs typeface="Times New Roman" panose="02020603050405020304" pitchFamily="18" charset="0"/>
              </a:rPr>
              <a:t> </a:t>
            </a:r>
            <a:endParaRPr lang="fr-FR" sz="1800" dirty="0">
              <a:effectLst/>
              <a:latin typeface="Roboto-Medium"/>
              <a:ea typeface="Roboto-Medium"/>
              <a:cs typeface="Roboto-Medium"/>
            </a:endParaRPr>
          </a:p>
        </p:txBody>
      </p:sp>
    </p:spTree>
    <p:extLst>
      <p:ext uri="{BB962C8B-B14F-4D97-AF65-F5344CB8AC3E}">
        <p14:creationId xmlns:p14="http://schemas.microsoft.com/office/powerpoint/2010/main" val="323850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r>
                <a:rPr lang="fr-FR" b="1" dirty="0">
                  <a:solidFill>
                    <a:schemeClr val="bg1"/>
                  </a:solidFill>
                  <a:latin typeface="Dosis" pitchFamily="2" charset="77"/>
                  <a:ea typeface="Roboto-Medium"/>
                  <a:cs typeface="Roboto-Medium"/>
                </a:rPr>
                <a:t>4°) collectif</a:t>
              </a:r>
              <a:endParaRPr lang="fr-FR" dirty="0"/>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338554"/>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Faites-vous partie d’un collectif ?</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7</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501657" y="1948206"/>
            <a:ext cx="7256611" cy="1261884"/>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Oui : 30%</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Manifestement une incompréhension sur ce qu’est un collectif dans la paroisse</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Un souhait d’avoir des thèmes moins vastes</a:t>
            </a: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497275" y="3083380"/>
            <a:ext cx="7256611" cy="2923877"/>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Communication sur le sens et l’explication de ce qu’est un collectif à l’occasion d’une lettre mensuelle</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Parler de façon plus concrète de ce qui se fait au sein d’un collectif</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Faire un point en Juin prochain sur ce sujet</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La pédagogie du CP sur ce qu’est un collectif a été défaillante, mais comme avec toute nouveauté on apprend de ses erreurs..</a:t>
            </a: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Il y a une différence entre la notion d’activité pour faire, construire et le collectif qui assiste le CP pour la réflexion des orientations, les choix à faire sur une dominante de la paroisse.</a:t>
            </a: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i="1" dirty="0">
                <a:effectLst/>
                <a:latin typeface="Dosis" pitchFamily="2" charset="77"/>
                <a:ea typeface="Times New Roman" panose="02020603050405020304" pitchFamily="18" charset="0"/>
                <a:cs typeface="Times New Roman" panose="02020603050405020304" pitchFamily="18" charset="0"/>
              </a:rPr>
              <a:t> </a:t>
            </a:r>
            <a:endParaRPr lang="fr-FR" sz="1800" dirty="0">
              <a:effectLst/>
              <a:latin typeface="Roboto-Medium"/>
              <a:ea typeface="Roboto-Medium"/>
              <a:cs typeface="Roboto-Medium"/>
            </a:endParaRPr>
          </a:p>
        </p:txBody>
      </p:sp>
    </p:spTree>
    <p:extLst>
      <p:ext uri="{BB962C8B-B14F-4D97-AF65-F5344CB8AC3E}">
        <p14:creationId xmlns:p14="http://schemas.microsoft.com/office/powerpoint/2010/main" val="488542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r>
                <a:rPr lang="fr-FR" b="1" dirty="0">
                  <a:solidFill>
                    <a:schemeClr val="bg1"/>
                  </a:solidFill>
                  <a:latin typeface="Dosis" pitchFamily="2" charset="77"/>
                  <a:ea typeface="Roboto-Medium"/>
                  <a:cs typeface="Roboto-Medium"/>
                </a:rPr>
                <a:t>5°) animation financière</a:t>
              </a:r>
              <a:endParaRPr lang="fr-FR" dirty="0"/>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769441"/>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Pour établir un budget, la connaissance des prévisions d’engagement financier des paroissiens est utile. Seriez-vous prêt(e) à mettre en place un prélèvement régulier au profit de la paroisse ?</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8</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350971" y="2252515"/>
            <a:ext cx="7256611" cy="1692771"/>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Oui : 29%</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4 réponses: ont mis en place un versement régulier</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Plusieurs donnent régulièrement mais sous une autre forme</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bonne compréhension de l’intérêt partagé paroissien/paroisse de cette démarche</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Roboto-Medium"/>
                <a:cs typeface="Times New Roman" panose="02020603050405020304" pitchFamily="18" charset="0"/>
              </a:rPr>
              <a:t>1 réponse au contraire sur l’avantage de cette démarche</a:t>
            </a: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350971" y="3608229"/>
            <a:ext cx="9555029" cy="3539430"/>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Communication prochaine sur la différence entre un versement, un prélèvement et sur l’intérêt d’avoir une vision des perspectives de don d’une partie des paroissiens</a:t>
            </a:r>
            <a:endParaRPr lang="fr-FR" sz="1400" b="1" dirty="0">
              <a:effectLst/>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Procédure facilitée pour mettre en place un prélèvement</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Communication sur les abattements fiscaux liés aux dons</a:t>
            </a:r>
          </a:p>
          <a:p>
            <a:pPr marR="274320" lvl="0" algn="just">
              <a:spcAft>
                <a:spcPts val="0"/>
              </a:spcAft>
              <a:buSzPts val="1000"/>
              <a:tabLst>
                <a:tab pos="457200" algn="l"/>
              </a:tabLst>
            </a:pPr>
            <a:endParaRPr lang="fr-FR" sz="12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 CP en lien avec le collectif animation financière a le soucis de proposer les différentes possibilités de faire un don à l’église en en précisant les avantages et inconvénients de façon à ce que chaque paroissien en fonction de sa situation puisse agir selon les modalités qui lui convient le mieux.</a:t>
            </a: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La commission en profite pour rappeler que les dons vous permettent de bénéficier d’une réduction d’impôt de 75% du versement pour les dons jusqu’à 562€. Au-delà de cette limite, une réduction fiscale de 66 % s’applique. Le donneur doit pouvoir alors être identifié</a:t>
            </a:r>
          </a:p>
          <a:p>
            <a:pPr marR="274320" lvl="0" algn="just">
              <a:spcAft>
                <a:spcPts val="0"/>
              </a:spcAft>
              <a:buSzPts val="1000"/>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Don en espèces, il s’agit alors d’un don anonyme qui ne bénéficie pas de la réduction d’impôt.</a:t>
            </a:r>
            <a:endParaRPr lang="fr-FR" sz="16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Arial" panose="020B0604020202020204" pitchFamily="34" charset="0"/>
              <a:buChar char="•"/>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i="1" dirty="0">
                <a:effectLst/>
                <a:latin typeface="Dosis" pitchFamily="2" charset="77"/>
                <a:ea typeface="Times New Roman" panose="02020603050405020304" pitchFamily="18" charset="0"/>
                <a:cs typeface="Times New Roman" panose="02020603050405020304" pitchFamily="18" charset="0"/>
              </a:rPr>
              <a:t> </a:t>
            </a:r>
            <a:endParaRPr lang="fr-FR" sz="1800" dirty="0">
              <a:effectLst/>
              <a:latin typeface="Roboto-Medium"/>
              <a:ea typeface="Roboto-Medium"/>
              <a:cs typeface="Roboto-Medium"/>
            </a:endParaRPr>
          </a:p>
        </p:txBody>
      </p:sp>
    </p:spTree>
    <p:extLst>
      <p:ext uri="{BB962C8B-B14F-4D97-AF65-F5344CB8AC3E}">
        <p14:creationId xmlns:p14="http://schemas.microsoft.com/office/powerpoint/2010/main" val="2944103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C75DC-6EE0-DC13-5436-69D80C4AF381}"/>
            </a:ext>
          </a:extLst>
        </p:cNvPr>
        <p:cNvGrpSpPr/>
        <p:nvPr/>
      </p:nvGrpSpPr>
      <p:grpSpPr>
        <a:xfrm>
          <a:off x="0" y="0"/>
          <a:ext cx="0" cy="0"/>
          <a:chOff x="0" y="0"/>
          <a:chExt cx="0" cy="0"/>
        </a:xfrm>
      </p:grpSpPr>
      <p:grpSp>
        <p:nvGrpSpPr>
          <p:cNvPr id="4" name="docshapegroup8">
            <a:extLst>
              <a:ext uri="{FF2B5EF4-FFF2-40B4-BE49-F238E27FC236}">
                <a16:creationId xmlns:a16="http://schemas.microsoft.com/office/drawing/2014/main" id="{158125D6-B872-B984-3367-1EC194BCF19C}"/>
              </a:ext>
            </a:extLst>
          </p:cNvPr>
          <p:cNvGrpSpPr>
            <a:grpSpLocks/>
          </p:cNvGrpSpPr>
          <p:nvPr/>
        </p:nvGrpSpPr>
        <p:grpSpPr bwMode="auto">
          <a:xfrm>
            <a:off x="212835" y="1086637"/>
            <a:ext cx="8016765" cy="312420"/>
            <a:chOff x="720" y="177"/>
            <a:chExt cx="10851" cy="492"/>
          </a:xfrm>
        </p:grpSpPr>
        <p:pic>
          <p:nvPicPr>
            <p:cNvPr id="5" name="docshape9">
              <a:extLst>
                <a:ext uri="{FF2B5EF4-FFF2-40B4-BE49-F238E27FC236}">
                  <a16:creationId xmlns:a16="http://schemas.microsoft.com/office/drawing/2014/main" id="{B12AB412-CF5A-93AA-9CDF-0AB9E2CD3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 y="18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ocshape10">
              <a:extLst>
                <a:ext uri="{FF2B5EF4-FFF2-40B4-BE49-F238E27FC236}">
                  <a16:creationId xmlns:a16="http://schemas.microsoft.com/office/drawing/2014/main" id="{D569CC6E-5382-E840-34B4-E7E50944FED7}"/>
                </a:ext>
              </a:extLst>
            </p:cNvPr>
            <p:cNvSpPr txBox="1">
              <a:spLocks noChangeArrowheads="1"/>
            </p:cNvSpPr>
            <p:nvPr/>
          </p:nvSpPr>
          <p:spPr bwMode="auto">
            <a:xfrm>
              <a:off x="1105" y="177"/>
              <a:ext cx="10466" cy="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r>
                <a:rPr lang="fr-FR" b="1" dirty="0">
                  <a:solidFill>
                    <a:schemeClr val="bg1"/>
                  </a:solidFill>
                  <a:latin typeface="Dosis" pitchFamily="2" charset="77"/>
                  <a:ea typeface="Roboto-Medium"/>
                  <a:cs typeface="Roboto-Medium"/>
                </a:rPr>
                <a:t>6°) ouverture de la paroisse</a:t>
              </a:r>
              <a:endParaRPr lang="fr-FR" dirty="0"/>
            </a:p>
          </p:txBody>
        </p:sp>
      </p:grpSp>
      <p:sp>
        <p:nvSpPr>
          <p:cNvPr id="2" name="ZoneTexte 1">
            <a:extLst>
              <a:ext uri="{FF2B5EF4-FFF2-40B4-BE49-F238E27FC236}">
                <a16:creationId xmlns:a16="http://schemas.microsoft.com/office/drawing/2014/main" id="{98D7FA8C-0372-65E1-0D29-6F8BFBCBCFE8}"/>
              </a:ext>
            </a:extLst>
          </p:cNvPr>
          <p:cNvSpPr txBox="1"/>
          <p:nvPr/>
        </p:nvSpPr>
        <p:spPr>
          <a:xfrm>
            <a:off x="615397" y="1522509"/>
            <a:ext cx="7256611" cy="1200329"/>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Question</a:t>
            </a:r>
            <a:r>
              <a:rPr lang="fr-FR" sz="1400" dirty="0">
                <a:effectLst/>
                <a:latin typeface="Dosis" pitchFamily="2" charset="77"/>
                <a:ea typeface="Times New Roman" panose="02020603050405020304" pitchFamily="18" charset="0"/>
                <a:cs typeface="Times New Roman" panose="02020603050405020304" pitchFamily="18" charset="0"/>
              </a:rPr>
              <a:t> : </a:t>
            </a:r>
            <a:r>
              <a:rPr lang="fr-FR" sz="1400" b="1" i="1" dirty="0">
                <a:effectLst/>
                <a:latin typeface="Dosis" pitchFamily="2" charset="77"/>
                <a:ea typeface="Times New Roman" panose="02020603050405020304" pitchFamily="18" charset="0"/>
                <a:cs typeface="Times New Roman" panose="02020603050405020304" pitchFamily="18" charset="0"/>
              </a:rPr>
              <a:t>L’</a:t>
            </a:r>
            <a:r>
              <a:rPr lang="fr-FR" sz="1400" b="1" i="1" dirty="0" err="1">
                <a:effectLst/>
                <a:latin typeface="Dosis" pitchFamily="2" charset="77"/>
                <a:ea typeface="Times New Roman" panose="02020603050405020304" pitchFamily="18" charset="0"/>
                <a:cs typeface="Times New Roman" panose="02020603050405020304" pitchFamily="18" charset="0"/>
              </a:rPr>
              <a:t>EPUdF</a:t>
            </a:r>
            <a:r>
              <a:rPr lang="fr-FR" sz="1400" b="1" i="1" dirty="0">
                <a:effectLst/>
                <a:latin typeface="Dosis" pitchFamily="2" charset="77"/>
                <a:ea typeface="Times New Roman" panose="02020603050405020304" pitchFamily="18" charset="0"/>
                <a:cs typeface="Times New Roman" panose="02020603050405020304" pitchFamily="18" charset="0"/>
              </a:rPr>
              <a:t> s’est constituée dans l’histoire en sachant trouver des compromis acceptables pour réunir différentes sensibilités d’églises protestantes. Le conseil presbytéral cherche à ce que l’organisation, les pratiques, les activités proposées puissent permettre une ouverture au plus grand nombre. Avez-vous des propositions qui permettraient que des personnes n’étant pas d’origine protestante puissent se sentir « à l’aise » dans notre paroisse ?</a:t>
            </a:r>
            <a:endParaRPr lang="fr-FR" sz="1800" dirty="0">
              <a:effectLst/>
              <a:latin typeface="Roboto-Medium"/>
              <a:ea typeface="Roboto-Medium"/>
              <a:cs typeface="Roboto-Medium"/>
            </a:endParaRPr>
          </a:p>
        </p:txBody>
      </p:sp>
      <p:pic>
        <p:nvPicPr>
          <p:cNvPr id="3" name="Image 2">
            <a:extLst>
              <a:ext uri="{FF2B5EF4-FFF2-40B4-BE49-F238E27FC236}">
                <a16:creationId xmlns:a16="http://schemas.microsoft.com/office/drawing/2014/main" id="{8A096EE1-3A57-3E93-124A-30163E1041EE}"/>
              </a:ext>
            </a:extLst>
          </p:cNvPr>
          <p:cNvPicPr>
            <a:picLocks noChangeAspect="1"/>
          </p:cNvPicPr>
          <p:nvPr/>
        </p:nvPicPr>
        <p:blipFill>
          <a:blip r:embed="rId4"/>
          <a:stretch>
            <a:fillRect/>
          </a:stretch>
        </p:blipFill>
        <p:spPr>
          <a:xfrm>
            <a:off x="0" y="74282"/>
            <a:ext cx="1536646" cy="992418"/>
          </a:xfrm>
          <a:prstGeom prst="rect">
            <a:avLst/>
          </a:prstGeom>
        </p:spPr>
      </p:pic>
      <p:sp>
        <p:nvSpPr>
          <p:cNvPr id="8" name="Espace réservé de la date 7">
            <a:extLst>
              <a:ext uri="{FF2B5EF4-FFF2-40B4-BE49-F238E27FC236}">
                <a16:creationId xmlns:a16="http://schemas.microsoft.com/office/drawing/2014/main" id="{D8939F1F-CB6D-B481-273E-AAB322879D4D}"/>
              </a:ext>
            </a:extLst>
          </p:cNvPr>
          <p:cNvSpPr>
            <a:spLocks noGrp="1"/>
          </p:cNvSpPr>
          <p:nvPr>
            <p:ph type="dt" sz="half" idx="10"/>
          </p:nvPr>
        </p:nvSpPr>
        <p:spPr/>
        <p:txBody>
          <a:bodyPr/>
          <a:lstStyle/>
          <a:p>
            <a:fld id="{5F5CBDFA-128C-485C-8DA7-74039AA0110A}" type="datetime1">
              <a:rPr lang="fr-FR" smtClean="0"/>
              <a:t>23/09/2024</a:t>
            </a:fld>
            <a:endParaRPr lang="fr-FR" dirty="0"/>
          </a:p>
        </p:txBody>
      </p:sp>
      <p:sp>
        <p:nvSpPr>
          <p:cNvPr id="10" name="Espace réservé du pied de page 9">
            <a:extLst>
              <a:ext uri="{FF2B5EF4-FFF2-40B4-BE49-F238E27FC236}">
                <a16:creationId xmlns:a16="http://schemas.microsoft.com/office/drawing/2014/main" id="{86794C0B-DBC2-7941-7C75-D8EADAE04BB6}"/>
              </a:ext>
            </a:extLst>
          </p:cNvPr>
          <p:cNvSpPr>
            <a:spLocks noGrp="1"/>
          </p:cNvSpPr>
          <p:nvPr>
            <p:ph type="ftr" sz="quarter" idx="11"/>
          </p:nvPr>
        </p:nvSpPr>
        <p:spPr/>
        <p:txBody>
          <a:bodyPr/>
          <a:lstStyle/>
          <a:p>
            <a:r>
              <a:rPr lang="fr-FR"/>
              <a:t>enquête Juin 2024</a:t>
            </a:r>
            <a:endParaRPr lang="fr-FR" dirty="0"/>
          </a:p>
        </p:txBody>
      </p:sp>
      <p:sp>
        <p:nvSpPr>
          <p:cNvPr id="11" name="Espace réservé du numéro de diapositive 10">
            <a:extLst>
              <a:ext uri="{FF2B5EF4-FFF2-40B4-BE49-F238E27FC236}">
                <a16:creationId xmlns:a16="http://schemas.microsoft.com/office/drawing/2014/main" id="{F5AA8AD3-B554-D87F-9312-463965E8204E}"/>
              </a:ext>
            </a:extLst>
          </p:cNvPr>
          <p:cNvSpPr>
            <a:spLocks noGrp="1"/>
          </p:cNvSpPr>
          <p:nvPr>
            <p:ph type="sldNum" sz="quarter" idx="12"/>
          </p:nvPr>
        </p:nvSpPr>
        <p:spPr/>
        <p:txBody>
          <a:bodyPr/>
          <a:lstStyle/>
          <a:p>
            <a:fld id="{FFEABA99-3984-A34D-9207-E19345E045D8}" type="slidenum">
              <a:rPr lang="fr-FR" smtClean="0"/>
              <a:t>9</a:t>
            </a:fld>
            <a:endParaRPr lang="fr-FR"/>
          </a:p>
        </p:txBody>
      </p:sp>
      <p:sp>
        <p:nvSpPr>
          <p:cNvPr id="7" name="ZoneTexte 6">
            <a:extLst>
              <a:ext uri="{FF2B5EF4-FFF2-40B4-BE49-F238E27FC236}">
                <a16:creationId xmlns:a16="http://schemas.microsoft.com/office/drawing/2014/main" id="{42B9B457-2A43-7671-C3A2-B575AA083E91}"/>
              </a:ext>
            </a:extLst>
          </p:cNvPr>
          <p:cNvSpPr txBox="1"/>
          <p:nvPr/>
        </p:nvSpPr>
        <p:spPr>
          <a:xfrm>
            <a:off x="497275" y="2660133"/>
            <a:ext cx="7256611" cy="1908215"/>
          </a:xfrm>
          <a:prstGeom prst="rect">
            <a:avLst/>
          </a:prstGeom>
          <a:noFill/>
        </p:spPr>
        <p:txBody>
          <a:bodyPr wrap="square" rtlCol="0">
            <a:spAutoFit/>
          </a:bodyPr>
          <a:lstStyle/>
          <a:p>
            <a:pPr marR="274320" lvl="0" algn="just">
              <a:spcAft>
                <a:spcPts val="0"/>
              </a:spcAft>
              <a:buSzPts val="1000"/>
              <a:tabLst>
                <a:tab pos="457200" algn="l"/>
              </a:tabLst>
            </a:pPr>
            <a:r>
              <a:rPr lang="fr-FR" sz="1400" dirty="0">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FF0066"/>
                </a:solidFill>
                <a:effectLst/>
                <a:latin typeface="Dosis" pitchFamily="2" charset="77"/>
                <a:ea typeface="Times New Roman" panose="02020603050405020304" pitchFamily="18" charset="0"/>
                <a:cs typeface="Times New Roman" panose="02020603050405020304" pitchFamily="18" charset="0"/>
              </a:rPr>
              <a:t>synthèse des réponses</a:t>
            </a:r>
            <a:r>
              <a:rPr lang="fr-FR" sz="1400" dirty="0">
                <a:effectLst/>
                <a:latin typeface="Dosis" pitchFamily="2" charset="77"/>
                <a:ea typeface="Times New Roman" panose="02020603050405020304" pitchFamily="18" charset="0"/>
                <a:cs typeface="Times New Roman" panose="02020603050405020304" pitchFamily="18" charset="0"/>
              </a:rPr>
              <a:t>:</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Plusieurs propositions montre qu'on a envie et le souhait de partager des moments avec d'autres personnes de toutes horizons (sans doute dans l'idée de toucher les cœurs)</a:t>
            </a:r>
          </a:p>
          <a:p>
            <a:pPr marL="285750" marR="274320" indent="-285750" algn="jus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 Le bon accueil lors du culte et des études bibliques a été souligné </a:t>
            </a:r>
          </a:p>
          <a:p>
            <a:pPr marL="285750" marR="274320" lvl="0" indent="-285750" algn="just">
              <a:spcAft>
                <a:spcPts val="0"/>
              </a:spcAft>
              <a:buSzPts val="1000"/>
              <a:buFont typeface="Wingdings" panose="05000000000000000000" pitchFamily="2" charset="2"/>
              <a:buChar char="ü"/>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Il a été proposé une fête de fin d'année (type fête de voisins) et fête de rentrée, </a:t>
            </a: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L="285750" marR="274320" lvl="0" indent="-285750" algn="just">
              <a:spcAft>
                <a:spcPts val="0"/>
              </a:spcAft>
              <a:buSzPts val="1000"/>
              <a:buFont typeface="Wingdings" panose="05000000000000000000" pitchFamily="2" charset="2"/>
              <a:buChar char="ü"/>
              <a:tabLst>
                <a:tab pos="457200" algn="l"/>
              </a:tabLst>
            </a:pPr>
            <a:endParaRPr lang="fr-FR" sz="1800" dirty="0">
              <a:effectLst/>
              <a:latin typeface="Roboto-Medium"/>
              <a:ea typeface="Roboto-Medium"/>
              <a:cs typeface="Roboto-Medium"/>
            </a:endParaRPr>
          </a:p>
        </p:txBody>
      </p:sp>
      <p:sp>
        <p:nvSpPr>
          <p:cNvPr id="12" name="ZoneTexte 11">
            <a:extLst>
              <a:ext uri="{FF2B5EF4-FFF2-40B4-BE49-F238E27FC236}">
                <a16:creationId xmlns:a16="http://schemas.microsoft.com/office/drawing/2014/main" id="{29ACDAB5-AE67-1244-8890-645106049F1D}"/>
              </a:ext>
            </a:extLst>
          </p:cNvPr>
          <p:cNvSpPr txBox="1"/>
          <p:nvPr/>
        </p:nvSpPr>
        <p:spPr>
          <a:xfrm>
            <a:off x="497275" y="3892690"/>
            <a:ext cx="9085637" cy="2277547"/>
          </a:xfrm>
          <a:prstGeom prst="rect">
            <a:avLst/>
          </a:prstGeom>
          <a:noFill/>
        </p:spPr>
        <p:txBody>
          <a:bodyPr wrap="square" rtlCol="0">
            <a:spAutoFit/>
          </a:bodyPr>
          <a:lstStyle/>
          <a:p>
            <a:pPr marR="274320" lvl="0" algn="just">
              <a:spcAft>
                <a:spcPts val="0"/>
              </a:spcAft>
              <a:buSzPts val="1000"/>
              <a:tabLst>
                <a:tab pos="457200" algn="l"/>
              </a:tabLst>
            </a:pPr>
            <a:r>
              <a:rPr lang="fr-FR" sz="1600" dirty="0">
                <a:solidFill>
                  <a:srgbClr val="FF0066"/>
                </a:solidFill>
                <a:effectLst/>
                <a:latin typeface="Dosis" pitchFamily="2" charset="77"/>
                <a:ea typeface="Times New Roman" panose="02020603050405020304" pitchFamily="18" charset="0"/>
                <a:cs typeface="Times New Roman" panose="02020603050405020304" pitchFamily="18" charset="0"/>
              </a:rPr>
              <a:t> </a:t>
            </a:r>
            <a:r>
              <a:rPr lang="fr-FR" sz="1600" b="1" u="sng" dirty="0">
                <a:solidFill>
                  <a:srgbClr val="00B0F0"/>
                </a:solidFill>
                <a:effectLst/>
                <a:latin typeface="Dosis" pitchFamily="2" charset="77"/>
                <a:ea typeface="Times New Roman" panose="02020603050405020304" pitchFamily="18" charset="0"/>
                <a:cs typeface="Times New Roman" panose="02020603050405020304" pitchFamily="18" charset="0"/>
              </a:rPr>
              <a:t>Décisions prises à court terme</a:t>
            </a:r>
            <a:r>
              <a:rPr lang="fr-FR" sz="1400" dirty="0">
                <a:effectLst/>
                <a:latin typeface="Dosis" pitchFamily="2" charset="77"/>
                <a:ea typeface="Times New Roman" panose="02020603050405020304" pitchFamily="18" charset="0"/>
                <a:cs typeface="Times New Roman" panose="02020603050405020304" pitchFamily="18" charset="0"/>
              </a:rPr>
              <a:t>: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Une axe d'amélioration: la communication et notre visibilité (invitation au culte/études bibliques, aux futures temps fort ou autres événements)</a:t>
            </a:r>
          </a:p>
          <a:p>
            <a:pPr marL="285750" marR="274320" indent="-285750" algn="jus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Mise en place d’ ateliers créatifs Jardin, avec l’objectif de révéler la créativité de chacun et de répondre à des situations inconfortables en société. Une proposition faite à l’occasion de cette enquête </a:t>
            </a:r>
          </a:p>
          <a:p>
            <a:pPr marL="285750" marR="274320" lvl="0" indent="-285750" algn="just">
              <a:spcAft>
                <a:spcPts val="0"/>
              </a:spcAft>
              <a:buSzPts val="1000"/>
              <a:buFont typeface="Wingdings" panose="05000000000000000000" pitchFamily="2" charset="2"/>
              <a:buChar char="q"/>
              <a:tabLst>
                <a:tab pos="457200" algn="l"/>
              </a:tabLst>
            </a:pPr>
            <a:r>
              <a:rPr lang="fr-FR" sz="1400" b="1" dirty="0">
                <a:latin typeface="Dosis" pitchFamily="2" charset="77"/>
                <a:ea typeface="Times New Roman" panose="02020603050405020304" pitchFamily="18" charset="0"/>
                <a:cs typeface="Times New Roman" panose="02020603050405020304" pitchFamily="18" charset="0"/>
              </a:rPr>
              <a:t>Les fêtes de fin d’année et de rentrée sont appréciées et seront reconduites suivant des modalités à encore améliorer...</a:t>
            </a:r>
          </a:p>
          <a:p>
            <a:pPr marL="285750" marR="274320" lvl="0" indent="-285750" algn="just">
              <a:spcAft>
                <a:spcPts val="0"/>
              </a:spcAft>
              <a:buSzPts val="1000"/>
              <a:buFont typeface="Wingdings" panose="05000000000000000000" pitchFamily="2" charset="2"/>
              <a:buChar char="q"/>
              <a:tabLst>
                <a:tab pos="457200" algn="l"/>
              </a:tabLst>
            </a:pPr>
            <a:endParaRPr lang="fr-FR" sz="1400" b="1" dirty="0">
              <a:latin typeface="Dosis" pitchFamily="2" charset="77"/>
              <a:ea typeface="Times New Roman" panose="02020603050405020304" pitchFamily="18" charset="0"/>
              <a:cs typeface="Times New Roman" panose="02020603050405020304" pitchFamily="18" charset="0"/>
            </a:endParaRPr>
          </a:p>
          <a:p>
            <a:pPr marR="274320" lvl="0" algn="just">
              <a:spcAft>
                <a:spcPts val="0"/>
              </a:spcAft>
              <a:buSzPts val="1000"/>
              <a:tabLst>
                <a:tab pos="457200" algn="l"/>
              </a:tabLst>
            </a:pPr>
            <a:r>
              <a:rPr lang="fr-FR" sz="1400" b="1" dirty="0">
                <a:effectLst/>
                <a:latin typeface="Dosis" pitchFamily="2" charset="77"/>
                <a:ea typeface="Times New Roman" panose="02020603050405020304" pitchFamily="18" charset="0"/>
                <a:cs typeface="Times New Roman" panose="02020603050405020304" pitchFamily="18" charset="0"/>
              </a:rPr>
              <a:t>Le CP est attentif à ce que toutes les sensibilités au sein de la paroisse puissent se sentir à l’aise dans le respect de nos valeurs . </a:t>
            </a:r>
            <a:r>
              <a:rPr lang="fr-FR" sz="1400" b="1" dirty="0">
                <a:latin typeface="Dosis" pitchFamily="2" charset="77"/>
                <a:ea typeface="Times New Roman" panose="02020603050405020304" pitchFamily="18" charset="0"/>
                <a:cs typeface="Times New Roman" panose="02020603050405020304" pitchFamily="18" charset="0"/>
              </a:rPr>
              <a:t>Vivre ensemble doit se concevoir spirituellement et pratiquement.</a:t>
            </a:r>
            <a:endParaRPr lang="fr-FR" sz="1800" b="1" dirty="0">
              <a:effectLst/>
              <a:latin typeface="Roboto-Medium"/>
              <a:ea typeface="Roboto-Medium"/>
              <a:cs typeface="Roboto-Medium"/>
            </a:endParaRPr>
          </a:p>
        </p:txBody>
      </p:sp>
    </p:spTree>
    <p:extLst>
      <p:ext uri="{BB962C8B-B14F-4D97-AF65-F5344CB8AC3E}">
        <p14:creationId xmlns:p14="http://schemas.microsoft.com/office/powerpoint/2010/main" val="360136292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1316</TotalTime>
  <Words>3370</Words>
  <Application>Microsoft Office PowerPoint</Application>
  <PresentationFormat>Format A4 (210 x 297 mm)</PresentationFormat>
  <Paragraphs>417</Paragraphs>
  <Slides>20</Slides>
  <Notes>16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Calibri</vt:lpstr>
      <vt:lpstr>Calibri Light</vt:lpstr>
      <vt:lpstr>Dosis</vt:lpstr>
      <vt:lpstr>Roboto-Medium</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Magali Laurent</dc:creator>
  <cp:lastModifiedBy>Joël</cp:lastModifiedBy>
  <cp:revision>41</cp:revision>
  <cp:lastPrinted>2022-10-31T12:57:39Z</cp:lastPrinted>
  <dcterms:created xsi:type="dcterms:W3CDTF">2022-10-31T09:59:40Z</dcterms:created>
  <dcterms:modified xsi:type="dcterms:W3CDTF">2024-09-23T08:29:15Z</dcterms:modified>
</cp:coreProperties>
</file>